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1" r:id="rId2"/>
    <p:sldId id="334" r:id="rId3"/>
    <p:sldId id="309" r:id="rId4"/>
    <p:sldId id="304" r:id="rId5"/>
    <p:sldId id="330" r:id="rId6"/>
    <p:sldId id="332" r:id="rId7"/>
    <p:sldId id="310" r:id="rId8"/>
    <p:sldId id="311" r:id="rId9"/>
    <p:sldId id="308" r:id="rId10"/>
    <p:sldId id="314" r:id="rId11"/>
    <p:sldId id="315" r:id="rId12"/>
    <p:sldId id="316" r:id="rId13"/>
    <p:sldId id="318" r:id="rId14"/>
    <p:sldId id="317" r:id="rId15"/>
    <p:sldId id="319" r:id="rId16"/>
    <p:sldId id="321" r:id="rId17"/>
    <p:sldId id="312" r:id="rId18"/>
    <p:sldId id="328" r:id="rId19"/>
    <p:sldId id="322" r:id="rId20"/>
    <p:sldId id="324" r:id="rId21"/>
    <p:sldId id="307" r:id="rId22"/>
    <p:sldId id="323" r:id="rId23"/>
    <p:sldId id="326" r:id="rId24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4255" autoAdjust="0"/>
  </p:normalViewPr>
  <p:slideViewPr>
    <p:cSldViewPr>
      <p:cViewPr>
        <p:scale>
          <a:sx n="64" d="100"/>
          <a:sy n="64" d="100"/>
        </p:scale>
        <p:origin x="-134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80" y="-114"/>
      </p:cViewPr>
      <p:guideLst>
        <p:guide orient="horz" pos="3126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1D09AE-86B3-4DA0-8646-AAA31CBAB801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4563" y="741363"/>
            <a:ext cx="4968875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16463"/>
            <a:ext cx="5486400" cy="44656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1A9FC4-516F-46A1-AF32-D6BD3CBFD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060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FB90FCD3D19AB6BE9B6FD9977E4AC2050E985B724DD46EE9332DD5EEC2EF95F411671EDA74FA87AA86452AE0BABAD1F10E4A58EA0F16385w732M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AD7D20-2F67-4339-A2CB-D7F93AD0BA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44563" y="741363"/>
            <a:ext cx="4716462" cy="35369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314825"/>
            <a:ext cx="5486400" cy="5473700"/>
          </a:xfrm>
        </p:spPr>
        <p:txBody>
          <a:bodyPr/>
          <a:lstStyle/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Рассмотрим заполнение формы СЗВ-ТД, представляемой страхователем в ПФР: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сведениях о страхователе указываются: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- В поле "Регистрационный номер в ПФР" указывается регистрационный номер страхователя, присвоенный ему при регистрации в качестве страхователя по обязательному пенсионному страхованию.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- В поле "Работодатель (наименование)" указываются наименование организации в соответствии с учредительными документами (допускается наименование в латинской транскрипции). При представлении сведений индивидуальным предпринимателем, адвокатом, нотариусом, занимающимся частной практикой, главой крестьянского (фермерского) хозяйства указываются его фамилия, имя, отчество (полностью, без сокращений) в соответствии с документом, удостоверяющим личность.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-  В поле "ИНН" указывается идентификационный номер налогоплательщика (далее - ИНН).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поле "ИНН", состоящем из 12 знаков, показатель ИНН плательщика, имеющий </a:t>
            </a:r>
            <a:r>
              <a:rPr lang="ru-RU" sz="1100" u="sng" dirty="0" smtClean="0">
                <a:solidFill>
                  <a:srgbClr val="003366"/>
                </a:solidFill>
              </a:rPr>
              <a:t>десять знаков</a:t>
            </a:r>
            <a:r>
              <a:rPr lang="ru-RU" sz="1100" dirty="0" smtClean="0">
                <a:solidFill>
                  <a:srgbClr val="003366"/>
                </a:solidFill>
              </a:rPr>
              <a:t>, записывается в первых десяти знакоместах, в двух последних ставится прочерк.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-  В поле "КПП" указывается код причины постановки на учет по месту нахождения организации (далее - КПП) в соответствии со свидетельством о постановке на учет в налоговом органе юридического лица, образованного в соответствии с законодательством Российской Федерации, по месту нахождения на территории Российской Федерации.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4716463"/>
            <a:ext cx="5911850" cy="4465637"/>
          </a:xfrm>
        </p:spPr>
        <p:txBody>
          <a:bodyPr/>
          <a:lstStyle/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Заполнение сведений о зарегистрированном лице.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поле «СНИЛС» указывается страховой номер индивидуального лицевого счета зарегистрированного лица, в отношении которого представляется форма СЗВ-ТД.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Фамилия, имя, отчество заполняются в именительном падеже полностью, без сокращений или замены имени и отчества инициалами.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строке «Фамилия» указывается фамилия зарегистрированного лица (здесь и далее указывается при наличии).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строке «Имя» указывается имя зарегистрированного лица (здесь и далее указывается при наличии).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В строке «Отчество» указывается отчество зарегистрированного лица (здесь и далее указывается при наличии).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Строки «Фамилия» и (или) «Имя» обязательны для заполнения.</a:t>
            </a:r>
          </a:p>
          <a:p>
            <a:pPr marL="112713" algn="just" fontAlgn="auto">
              <a:spcBef>
                <a:spcPts val="325"/>
              </a:spcBef>
              <a:spcAft>
                <a:spcPts val="0"/>
              </a:spcAft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  <a:defRPr/>
            </a:pPr>
            <a:r>
              <a:rPr lang="ru-RU" sz="1100" dirty="0" smtClean="0">
                <a:solidFill>
                  <a:srgbClr val="003366"/>
                </a:solidFill>
              </a:rPr>
              <a:t>Данные, указанные в вышеперечисленных строках, должны соответствовать данным, указанным в документе, подтверждающем регистрацию в системе индивидуального (персонифицированного) учета Пенсионного фонда Российской Федерации.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Заполнение сведений о дате подачи заявления о продолжении ведения трудовой книжки либо о представлении сведений о трудовой деятельности.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-  при представлении сведений о подаче зарегистрированным лицом заявления о продолжении ведения трудовой книжки либо о представлении сведений о трудовой деятельности в соответствующей строке должна быть заполнена дата подачи заявления в формате  ДД.ММ.ГГГГ.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- при необходимости представления корректирующей даты подачи зарегистрированным лицом заявления о продолжении ведения трудовой книжки либо о представлении сведений о трудовой деятельности представляется форма СЗВ-ТД, где в соответствующей строке заполняется новая дата подачи заявления.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- для отмены сведений о подаче заявления о продолжении ведения трудовой книжки либо о представлении сведений о трудовой деятельности в соответствующей строке " указывается ранее указанная дата и в поле "Признак отмены" проставляется знак "X".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100" dirty="0" smtClean="0">
              <a:solidFill>
                <a:srgbClr val="003366"/>
              </a:solidFill>
            </a:endParaRP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Заполнение сведений об отчетном периоде.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100" dirty="0" smtClean="0">
                <a:solidFill>
                  <a:srgbClr val="003366"/>
                </a:solidFill>
              </a:rPr>
              <a:t>Номер месяца календарного года указывается в формате ММ, а год, за который представляется форма СЗВ-ТД, - в формате ГГГГ.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- В графе "Дата (число, месяц, год) приема, перевода, увольнения" указывается дата кадрового мероприятия в формате ДД.ММ.ГГГГ.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- В графе "Вид мероприятия (прием, перевод, увольнение)" указывается наименование кадрового мероприятия в соответствии с Классификатором вида мероприятий.</a:t>
            </a:r>
          </a:p>
          <a:p>
            <a:pPr>
              <a:spcBef>
                <a:spcPct val="0"/>
              </a:spcBef>
            </a:pPr>
            <a:endParaRPr lang="ru-RU" sz="110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В случае, если требуется отменить запись в ранее представленных страхователем сведениях о трудовой деятельности по зарегистрированному лицу, страхователем представляется форма СЗВ-ТД, заполненная в полном соответствии с первоначальными сведениями, которые требуется отменить, при этом в графе "Признак отмены мероприятия" проставляется знак "X".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716463"/>
            <a:ext cx="5911850" cy="446563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графе "Должность, профессия, специальность, квалификация, структурное подразделение"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указываются наименование должности (работы), специальности, профессии с указанием квалификации и наименование структурного подразделения (если условие о работе в конкретном структурном подразделении включено в трудовой договор).</a:t>
            </a: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Записи о наименовании должности (работы), специальности, профессии с указанием квалификации заполняются в соответствии со штатным расписанием работодателя. В случае, если в соответствии с федеральными законами с выполнением работ по определенным должностям, специальностям или профессиям связано предоставление льгот либо наличие ограничений, то наименование этих должностей, специальностей или профессий и квалификационные требования к ним должны соответствовать наименованиям и требованиям, предусмотренным соответствующими квалификационными справочниками или соответствующими положениям профессиональных стандартов или реестров соответствующих должностей.</a:t>
            </a: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Например, для зарегистрированных лиц, принятых (назначенных) на должность федеральной государственной гражданской службы, наименование должности указывается в соответствии с реестром должностей федеральной государственной гражданской службы, утвержденным Указом Президента Российской Федерации от 31 декабря 2005 г. N 1574.</a:t>
            </a: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Установление (присвоение) работнику второй и последующей профессии, специальности или иной квалификации заполняется с указанием разрядов, классов или иных категорий этих профессий, специальностей или уровней квалификации (класс, категория, классный чин и т.п.).</a:t>
            </a: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Если в соответствии с приговором суда осужденный и не отбывший наказание работник лишен права занимать определенные должности или заниматься определенной деятельностью, заполняется запись о том, на каком основании, на какой срок и какую должность он лишен права занимать (какой деятельностью лишен права заниматься).</a:t>
            </a: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графе "Вид поручаемой работы"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указывается кодовое обозначение занятия, соответствующее занимаемой должности (профессии), виду трудовой деятельности, осуществляемой на рабочем месте при исполнении трудовых функций (работ, обязанностей), состоящее из пяти цифровых знаков в формате "XXXX X" (где первые 4 знака - код занятий, пятый знак - контрольное число) в соответствии со справочником "ОК 010-2014 (МСКЗ-08). Общероссийский классификатор занятий" (принят и введен в действие приказом Федерального агентства по техническому регулированию и метрологии от 12 декабря 2014 г. N 2020-ст). 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Использование этого  классификатора предусмотрено в проекте порядка заполнения формы СЗВ-ТД. Но, вопрос  по </a:t>
            </a:r>
            <a:r>
              <a:rPr lang="ru-RU" sz="1100" i="1" smtClean="0">
                <a:latin typeface="Times New Roman" pitchFamily="18" charset="0"/>
                <a:cs typeface="Times New Roman" pitchFamily="18" charset="0"/>
              </a:rPr>
              <a:t>какому калассификатору 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будет указываться «Вид поручаемой работы» на данный момент решается в Минтруда.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При увольнении работника в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графе "Статья, пункт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Трудового кодекса Российской Федерации, федерального закона, причины при увольнении" указываются без каких-либо сокращений причина прекращения трудового договора в точном соответствии с формулировками Трудового кодекса Российской Федерации или иного федерального закона и статья, пункт Трудового кодекса Российской Федерации или иного федерального закона, являющиеся основанием для увольнения.</a:t>
            </a:r>
          </a:p>
          <a:p>
            <a:pPr>
              <a:spcBef>
                <a:spcPct val="0"/>
              </a:spcBef>
            </a:pP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- В подразделе "Основание" указываются данные документа, подтверждающего оформление (прекращение) трудовых отношений (приема, перевода, приостановления, увольнения и т.д.), - наименование документа, дата и номер документа (приказа (распоряжения), иного решения или документа страхователя).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Дата указывается в формате ДД.ММ.ГГГГ.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Номер приказа (распоряжения) или иного документа указывается без указания знака "N".</a:t>
            </a:r>
          </a:p>
          <a:p>
            <a:pPr>
              <a:spcBef>
                <a:spcPct val="0"/>
              </a:spcBef>
            </a:pPr>
            <a:endParaRPr lang="ru-RU" sz="11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smtClean="0">
                <a:latin typeface="Times New Roman" pitchFamily="18" charset="0"/>
                <a:cs typeface="Times New Roman" pitchFamily="18" charset="0"/>
              </a:rPr>
              <a:t>Документ по форме СЗВ-ТД заверяется подписью руководителя или доверенного лица и печатью организации (при наличии). Страхователь (работодатель), не являющийся юридическим лицом, заверяет входящие документы личной подписью. Позиции "Наименование должности руководителя", "Ф.И.О." (указываются фамилия, имя и отчество (при наличии) полностью) обязательны к заполнению.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xfrm>
            <a:off x="333375" y="4716463"/>
            <a:ext cx="6335713" cy="478313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altLang="ru-RU" sz="1100" b="1" smtClean="0">
                <a:solidFill>
                  <a:srgbClr val="002060"/>
                </a:solidFill>
                <a:latin typeface="Franklin Gothic Book" pitchFamily="34" charset="0"/>
              </a:rPr>
              <a:t>Варианты случаев, при которых представляется форма СЗВ-ТД:</a:t>
            </a:r>
          </a:p>
          <a:p>
            <a:pPr algn="ctr">
              <a:spcBef>
                <a:spcPct val="0"/>
              </a:spcBef>
            </a:pPr>
            <a:endParaRPr lang="ru-RU" altLang="ru-RU" sz="1100" b="1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1. </a:t>
            </a:r>
            <a:r>
              <a:rPr lang="ru-RU" altLang="ru-RU" sz="11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работника нет кадровых мероприятий  в 2020 году, но есть заявление от 17.07.2020 г. о продолжении ведения трудовой книжки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этом случае страхователь не позднее 15.08.2020 представляет форму СЗВ-ТД с указанием даты соответствующего заявления, а также  заполняет сведения о трудовой деятельности зарегистрированного лица сведениями из последней записи в трудовой книжки :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(Подано заявление о продолжении ведения трудовой книжки – 17.07.2020,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14.08.2015г. Переведена на должность главного специалиста отдела казначейства, приказ, дата, №_ ) 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ru-RU" altLang="ru-RU" sz="500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2. </a:t>
            </a:r>
            <a:r>
              <a:rPr lang="ru-RU" altLang="ru-RU" sz="11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Работник 17.07.2020 переведен на должность начальника отдела казначейства, заявление о продолжении ведения трудовой книжки либо о представлении сведений о трудовой деятельности  работником не представлено.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Страхователь обязан не позднее 15.08.2020 года  представить форму СЗВ-ТД с указанием сведений из последней записи в трудовой книжке, а также записи о новом  кадровом мероприятии: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(14.08.2015, Переведена на должность главного специалиста отдела казначейства, приказ, дата, №_,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17.07.2020, Переведена на должность начальника отдела казначейства,  приказ, дата,  №_ )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ru-RU" altLang="ru-RU" sz="500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3. </a:t>
            </a:r>
            <a:r>
              <a:rPr lang="ru-RU" altLang="ru-RU" sz="11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2020 года кадровых изменений у работника нет и нет заявления о порядке ведения трудовой книжки.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этом случае не позднее 15.02.2021 года страхователь обязан представить форму СЗВ-ТД с указанием сведений из последней записи в его трудовой книжке: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(14.08.2015г. Переведена на должность главного специалиста отдела казначейства, приказ, дата, №_ )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endParaRPr lang="ru-RU" altLang="ru-RU" sz="1100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Поля формы СЗВ-ТД заполняются в соответствии с форматами, утвержденными Порядком заполнения формы «Сведения о трудовой деятельности зарегистрированного лица (СЗВ-ТД)».</a:t>
            </a:r>
          </a:p>
          <a:p>
            <a:pPr algn="ctr">
              <a:spcBef>
                <a:spcPct val="0"/>
              </a:spcBef>
            </a:pPr>
            <a:endParaRPr lang="ru-RU" sz="11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будет выглядеть заполненная форма СЗВ-ТД:</a:t>
            </a:r>
          </a:p>
          <a:p>
            <a:pPr>
              <a:spcBef>
                <a:spcPct val="0"/>
              </a:spcBef>
            </a:pPr>
            <a:endParaRPr 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представлены работодателем - индивидуальным предпринимателем Ивановым Иван Ивановичем в отношении вновь принятого работника  Антонова Игоря Васильевича менеджером отдела продаж  с  03.07.2020г., в день принятия на работу застрахованное лицо представило заявление о ведении книжки на бумажном носителе. </a:t>
            </a: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подачи заявления отражена в соответствующей заявлению строке.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/>
              <a:t>Правила проверки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/>
              <a:t>Список проверок для документа «Сведения о трудовой деятельности работников»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/>
          </a:p>
          <a:p>
            <a:pPr marL="171450" indent="-171450" fontAlgn="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dirty="0" smtClean="0"/>
              <a:t>При приеме отчета СЗВ-ТД будет произведена техническая проверка структуры и содержания файла на соответствие формату, проверка корректности электронной подписи.</a:t>
            </a:r>
          </a:p>
          <a:p>
            <a:pPr marL="171450" indent="-171450" fontAlgn="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dirty="0" smtClean="0"/>
              <a:t>Данные отчета будут проверены на уникальность значений СНИЛС, и соответствия ФИО и СНИЛС, а так же будут проверены реквизиты страхователя.</a:t>
            </a:r>
          </a:p>
          <a:p>
            <a:pPr marL="171450" indent="-171450" fontAlgn="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11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 1 января 2020 года вступают в силу федеральные законы, направленные на реализацию проекта «Электронная трудовая книжка»: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 закон от 16 декабря 2019 г. № 436-ФЗ "О внесении изменений в Федеральный закон "Об индивидуальном (персонифицированном) учете в системе обязательного пенсионного страхования".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 закон от 16 декабря 2019 г. № 439-ФЗ "О внесении изменений в Трудовой кодекс Российской Федерации в части формирования сведений о трудовой деятельности в электронном виде".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3 декабря 2020г. принят в первом чтении законопроект № 748758-7   "О внесении изменений в Кодекс Российской Федерации об административных правонарушениях".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Подготовлены изменения в соответствующие федеральные законы, указы Президента Российской Федерации, акты Правительства Российской Федерации, приказы федеральных органов исполнительной власти, нормативные правовые акты субъектов Российской Федерации и органов местного самоуправления</a:t>
            </a:r>
            <a:endParaRPr 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2837C9-3EFF-4964-B31A-F6E4A1130445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/>
              <a:t> </a:t>
            </a:r>
            <a:r>
              <a:rPr lang="ru-RU" sz="1100" dirty="0" smtClean="0"/>
              <a:t>Каналы обмена ЭТК: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dirty="0" smtClean="0"/>
              <a:t>Электронные каналы связи с электронной подписью через операторов (провайдеры, удостоверяющие центры). Передача отчетности от оператора в сервис ЭДОК (на федеральном уровне) без участия БПИ и Персо.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dirty="0" smtClean="0"/>
              <a:t>Личный кабинет страхователя – отправка файла отчетности с электронной подписью</a:t>
            </a:r>
            <a:r>
              <a:rPr lang="en-US" sz="1100" dirty="0" smtClean="0"/>
              <a:t> </a:t>
            </a:r>
            <a:r>
              <a:rPr lang="ru-RU" sz="1100" dirty="0" smtClean="0"/>
              <a:t>и</a:t>
            </a:r>
            <a:r>
              <a:rPr lang="en-US" sz="1100" dirty="0" smtClean="0"/>
              <a:t> </a:t>
            </a:r>
            <a:r>
              <a:rPr lang="ru-RU" sz="1100" dirty="0" smtClean="0"/>
              <a:t>ввод данных в форму отчетности  (сервис ПФР). Доступна история представления отчетов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 smtClean="0"/>
              <a:t>(Для использования личного кабинета страхователя возможно при условиях:  1. Уполномоченное лицо страхователя зарегистрировано в единой системе идентификации и аутентификации (ЕСИА), 2. Необходимо получить усиленную квалифицированную электронную подпись.)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100" dirty="0" smtClean="0"/>
              <a:t>Фронт офис – загрузка отчетов представленных на бумажном носителе (сопровождение магнитного носителя) страхователем с численностью лиц менее 25 человек (при вводе информации во Фронт офис с бумажного носителя может не хватить размера соответствующих полей в программе) Рекомендовать страхователям представление сведений с магнитным носителем)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i="1" smtClean="0"/>
              <a:t>Форма СЗИ-ТД - формируются на основании приказов и других документов страхователя. Форма содержит сведения о трудовой деятельности зарегистрированного лица. Формируется и представляется по запросу зарегистрированного лица. </a:t>
            </a:r>
          </a:p>
          <a:p>
            <a:pPr>
              <a:spcBef>
                <a:spcPct val="0"/>
              </a:spcBef>
            </a:pPr>
            <a:r>
              <a:rPr lang="ru-RU" i="1" smtClean="0"/>
              <a:t>При заполнении формы работодателем указываются периоды трудовой деятельности у данного работодателя.</a:t>
            </a:r>
            <a:endParaRPr lang="ru-RU" i="1" smtClean="0">
              <a:hlinkClick r:id="rId3"/>
            </a:endParaRP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1B9947-020D-4499-B872-1E899E4B5E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z="1100" smtClean="0"/>
              <a:t> </a:t>
            </a:r>
            <a:r>
              <a:rPr lang="ru-RU" sz="1100" smtClean="0"/>
              <a:t>Гражданин может получить выписку  в личном кабинете и предоставить ее по месту требования.</a:t>
            </a:r>
          </a:p>
          <a:p>
            <a:pPr>
              <a:spcBef>
                <a:spcPct val="0"/>
              </a:spcBef>
            </a:pPr>
            <a:r>
              <a:rPr lang="ru-RU" sz="1100" smtClean="0"/>
              <a:t>Работодатель предоставляет сведения СЗВ-ТД напрямую в ПФР.</a:t>
            </a:r>
          </a:p>
          <a:p>
            <a:pPr>
              <a:spcBef>
                <a:spcPct val="0"/>
              </a:spcBef>
            </a:pPr>
            <a:r>
              <a:rPr lang="ru-RU" sz="1100" smtClean="0"/>
              <a:t>Работодатель получает сведения о кадровых мероприятиях от гражданина вместе с выпиской из ЭТК.</a:t>
            </a:r>
          </a:p>
          <a:p>
            <a:pPr>
              <a:spcBef>
                <a:spcPct val="0"/>
              </a:spcBef>
            </a:pPr>
            <a:endParaRPr lang="ru-RU" sz="1100" smtClean="0"/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Информация о поданном работником заявлении включается в сведения о его трудовой деятельности должна быть отражена на индивидуальном лицевом счете.</a:t>
            </a:r>
          </a:p>
          <a:p>
            <a:pPr>
              <a:spcBef>
                <a:spcPct val="0"/>
              </a:spcBef>
            </a:pPr>
            <a:endParaRPr lang="ru-RU" sz="11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Работник может получить сведения о трудовой деятельность: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у работодателя по последнему месту работы    (сведения выдаются только за период работы у данного работодателя);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МФЦ;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ПФР;</a:t>
            </a:r>
          </a:p>
          <a:p>
            <a:pPr>
              <a:spcBef>
                <a:spcPct val="0"/>
              </a:spcBef>
            </a:pPr>
            <a:r>
              <a:rPr 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на ЕПГУ (сведения можно распечатать, а также направить непосредственно на электронный адрес работодателя)</a:t>
            </a:r>
          </a:p>
          <a:p>
            <a:pPr>
              <a:spcBef>
                <a:spcPct val="0"/>
              </a:spcBef>
            </a:pPr>
            <a:endParaRPr lang="ru-RU" sz="11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sz="11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z="1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08050" y="138113"/>
            <a:ext cx="4968875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92150" y="3954463"/>
            <a:ext cx="6049963" cy="48260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ИЗМЕНЕНИЯ, ВНОСИМЫЕ В ТРУДОВОЙ КОДЕКС, НАПРАВЛЕННЫЕ НА РЕАЛИЗАЦИЮ ПРОЕКТА «ЭЛЕКТРОННАЯ ТРУДОВАЯ КНИЖКА»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dirty="0" smtClean="0">
                <a:solidFill>
                  <a:srgbClr val="002060"/>
                </a:solidFill>
                <a:latin typeface="Franklin Gothic Book" pitchFamily="34" charset="0"/>
              </a:rPr>
              <a:t> Работодатель формирует и представляет для хранения в информационных ресурсах ПФР основную информацию о трудовой деятельности и трудовом стаже;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dirty="0" smtClean="0">
                <a:solidFill>
                  <a:srgbClr val="002060"/>
                </a:solidFill>
                <a:latin typeface="Franklin Gothic Book" pitchFamily="34" charset="0"/>
              </a:rPr>
              <a:t>Отчетность формируется только в отношении работников по трудовому договору, на работающих по договорам гражданско-правового характера сведения не представляются.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dirty="0" smtClean="0">
                <a:solidFill>
                  <a:srgbClr val="002060"/>
                </a:solidFill>
                <a:latin typeface="Franklin Gothic Book" pitchFamily="34" charset="0"/>
              </a:rPr>
              <a:t>Трудовой кодекс регулирует отношение между работодателем и работником.</a:t>
            </a:r>
          </a:p>
          <a:p>
            <a:pPr algn="just">
              <a:spcBef>
                <a:spcPct val="0"/>
              </a:spcBef>
            </a:pPr>
            <a:endParaRPr lang="ru-RU" altLang="ru-RU" sz="800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dirty="0" smtClean="0">
                <a:solidFill>
                  <a:srgbClr val="002060"/>
                </a:solidFill>
                <a:latin typeface="Franklin Gothic Book" pitchFamily="34" charset="0"/>
              </a:rPr>
              <a:t> По 31 декабря 2020 г. включительно работники подают работодателям письменные заявления о своем выборе: о продолжении ведения работодателем трудовой книжки, либо о предоставлении работодателем ему сведений о трудовой деятельности;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endParaRPr lang="ru-RU" altLang="ru-RU" sz="800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>
              <a:spcBef>
                <a:spcPct val="0"/>
              </a:spcBef>
            </a:pPr>
            <a:r>
              <a:rPr lang="ru-RU" altLang="ru-RU" dirty="0" smtClean="0">
                <a:solidFill>
                  <a:srgbClr val="002060"/>
                </a:solidFill>
                <a:latin typeface="Franklin Gothic Book" pitchFamily="34" charset="0"/>
              </a:rPr>
              <a:t> Работник, подавший заявление о продолжении ведения работодателем трудовой книжки (бумажный носитель), имеет право в последующем подать работодателю заявление о предоставлении сведений о трудовой деятельности (электронный вид);</a:t>
            </a:r>
            <a:r>
              <a:rPr lang="ru-RU" dirty="0" smtClean="0">
                <a:solidFill>
                  <a:srgbClr val="000000"/>
                </a:solidFill>
              </a:rPr>
              <a:t> При сохранении работником бумажной трудовой книжки работодатель наряду с электронной книжкой продолжит вносить сведения о трудовой деятельности также в бумажную;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dirty="0" smtClean="0">
                <a:solidFill>
                  <a:srgbClr val="002060"/>
                </a:solidFill>
                <a:latin typeface="Franklin Gothic Book" pitchFamily="34" charset="0"/>
              </a:rPr>
              <a:t>В обратном направление,  заявление о продолжении ведения работодателем трудовой книжки, подать нельзя.</a:t>
            </a:r>
          </a:p>
          <a:p>
            <a:pPr algn="just">
              <a:spcBef>
                <a:spcPct val="0"/>
              </a:spcBef>
            </a:pPr>
            <a:endParaRPr lang="ru-RU" altLang="ru-RU" sz="800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dirty="0" smtClean="0">
                <a:solidFill>
                  <a:srgbClr val="002060"/>
                </a:solidFill>
                <a:latin typeface="Franklin Gothic Book" pitchFamily="34" charset="0"/>
              </a:rPr>
              <a:t> Работникам, подавшим заявления о представлении сведений о трудовой деятельности, работодатели выдают трудовые книжки на руки и после этого освобождаются от ответственности за их ведение и хранение. При выдаче трудовой книжки в нее вносится соответствующая запись.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dirty="0" smtClean="0">
                <a:solidFill>
                  <a:srgbClr val="FF0000"/>
                </a:solidFill>
                <a:latin typeface="Franklin Gothic Book" pitchFamily="34" charset="0"/>
              </a:rPr>
              <a:t>(При этом записи об увольнении в трудовой книжке не будет,  последней будет запись о подаче заявления представлять сведения в электронном виде)</a:t>
            </a:r>
          </a:p>
          <a:p>
            <a:pPr algn="ctr">
              <a:spcBef>
                <a:spcPct val="0"/>
              </a:spcBef>
            </a:pPr>
            <a:endParaRPr lang="ru-RU" altLang="ru-RU" i="1" dirty="0" smtClean="0">
              <a:solidFill>
                <a:srgbClr val="FF0000"/>
              </a:solidFill>
              <a:latin typeface="Franklin Gothic Book" pitchFamily="34" charset="0"/>
            </a:endParaRP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9F0AEC-D909-4188-AD98-834E1E46A60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В целях реализации положений закона </a:t>
            </a:r>
            <a:r>
              <a:rPr lang="ru-RU" altLang="ru-RU" u="sng" smtClean="0">
                <a:solidFill>
                  <a:srgbClr val="002060"/>
                </a:solidFill>
                <a:latin typeface="Franklin Gothic Book" pitchFamily="34" charset="0"/>
              </a:rPr>
              <a:t>работодатели</a:t>
            </a: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 в течение 2020 года осуществляют следующие мероприятия:</a:t>
            </a:r>
          </a:p>
          <a:p>
            <a:pPr algn="just">
              <a:spcBef>
                <a:spcPct val="0"/>
              </a:spcBef>
            </a:pPr>
            <a:endParaRPr lang="ru-RU" altLang="ru-RU" sz="80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 Принятие или изменение локальных нормативных актов с учетом мнения профсоюзной организации (при наличии);</a:t>
            </a:r>
          </a:p>
          <a:p>
            <a:pPr algn="just">
              <a:spcBef>
                <a:spcPct val="0"/>
              </a:spcBef>
            </a:pPr>
            <a:endParaRPr lang="ru-RU" altLang="ru-RU" sz="80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 Подготовку и обсуждение изменений в соглашения и коллективные договоры (при необходимости);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smtClean="0">
                <a:solidFill>
                  <a:srgbClr val="002060"/>
                </a:solidFill>
                <a:latin typeface="Franklin Gothic Book" pitchFamily="34" charset="0"/>
              </a:rPr>
              <a:t>Во  всех документах слова «трудовая книжка» должны быть дополнены словами «и (или) сведения о трудовой деятельности».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i="1" smtClean="0">
                <a:solidFill>
                  <a:srgbClr val="002060"/>
                </a:solidFill>
                <a:latin typeface="Franklin Gothic Book" pitchFamily="34" charset="0"/>
              </a:rPr>
              <a:t>Надо вдумчиво подходить к изменениям  в каждом случае.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endParaRPr lang="ru-RU" altLang="ru-RU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</a:pPr>
            <a:endParaRPr lang="ru-RU" altLang="ru-RU" sz="80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 Обеспечение технической готовности к представлению сведений о трудовой деятельности в ПФР;</a:t>
            </a:r>
          </a:p>
          <a:p>
            <a:pPr algn="just">
              <a:spcBef>
                <a:spcPct val="0"/>
              </a:spcBef>
            </a:pPr>
            <a:r>
              <a:rPr lang="ru-RU" altLang="ru-RU" i="1" smtClean="0">
                <a:solidFill>
                  <a:srgbClr val="002060"/>
                </a:solidFill>
                <a:latin typeface="Franklin Gothic Book" pitchFamily="34" charset="0"/>
              </a:rPr>
              <a:t>С учетом всех изменений будут доработаны программы по подготовке отчетности.</a:t>
            </a:r>
          </a:p>
          <a:p>
            <a:pPr algn="just">
              <a:spcBef>
                <a:spcPct val="0"/>
              </a:spcBef>
            </a:pPr>
            <a:endParaRPr lang="ru-RU" altLang="ru-RU" sz="80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mtClean="0">
                <a:solidFill>
                  <a:srgbClr val="002060"/>
                </a:solidFill>
                <a:latin typeface="Franklin Gothic Book" pitchFamily="34" charset="0"/>
              </a:rPr>
              <a:t> Уведомление до 30 июня 2020 года включительно каждого работника в письменной форме об изменениях в трудовом законодательстве по формированию сведений о трудовой деятельности в электронном виде, а также о праве работника сделать выбор, подав письменно одно из заявлений о сохранении бумажной трудовой книжки или о ведении трудовой книжки в электронном виде.</a:t>
            </a:r>
          </a:p>
          <a:p>
            <a:pPr algn="just">
              <a:spcBef>
                <a:spcPct val="0"/>
              </a:spcBef>
            </a:pPr>
            <a:endParaRPr lang="ru-RU" altLang="ru-RU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0"/>
              </a:spcBef>
            </a:pPr>
            <a:endParaRPr lang="ru-RU" altLang="ru-RU" smtClean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C3A66F-2739-4C52-99CF-D41C8CB87B4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Если работник не подал заявление до 31 декабря 2020 года: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Лица, не имевшие возможности по 31 декабря 2020 года подать работодателю одно из заявлений, вправе сделать это в любое время, подав работодателю соответствующее заявление по основному месту работы, в том числе при трудоустройстве. К таким лицам, в частности, относятся: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1) работники, которые по состоянию на 31 декабря 2020 года не исполняли свои трудовые обязанности, но за ними сохранялось место работы, в том числе на период временной нетрудоспособности, отпуска, отстранения от работы в случаях, предусмотренных Трудовым кодексом Российской Федерации, другими федеральными законами, иными нормативными правовыми актами Российской Федерации;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2) лица, имеющие стаж работы по трудовому договору (служебному контракту), но по состоянию на 31 декабря 2020 года не состоявшие в трудовых (служебных) отношениях.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0411CE-45CE-4B62-B28A-BC11F1E716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="1" dirty="0" smtClean="0"/>
              <a:t>Предоставление сведений о трудовой деятельности работнику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Работникам, на которых не ведется трудовая книжка на бумаге, работодатель обязан предоставить сведения о трудовой деятельности за период работы у данного работодателя способом, указанным в заявлении работника (на бумажном носителе или в электронном виде, подписанные усиленной квалифицированной электронной подписью (при ее наличии у работодателя):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- в период работы не позднее трех рабочих дней со дня подачи этого заявления;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- при увольнении в день прекращения трудового договора.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Такое заявление работник может подать на бумаге или в электронном виде, направив его по адресу электронной почты работодателя в порядке, установленном работодателем.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В случае если в день прекращения трудового договора работнику невозможно выдать сведения о трудовой деятельности у данного работодателя в связи с отсутствием работника либо его отказом от их получения, работодатель обязан направить работнику такие сведения на бумажном носителе по почте заказным письмом с уведомлением.</a:t>
            </a: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73DB3E-3C44-4F87-9FE7-ED359BA7F9F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ИЗМЕНЕНИЯ, ВНОСИМЫЕ В ФЕДЕРАЛЬНЫЙ ЗАКОН ОТ 01.04.1996 № 27-ФЗ,  НАПРАВЛЕННЫЕ НА РЕАЛИЗАЦИЮ ПРОЕКТА«ЭЛЕКТРОННАЯ ТРУДОВАЯ КНИЖКА»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Индивидуальный лицевой счет дополняется разделом «Сведения о трудовой деятельности» (мероприятие – прием, увольнение, перевод, наименование должности (профессии), основание (дата и номер приказа, а также сведения о подаче зарегистрированным лицом о продолжении ведения работодателем трудовой книжки, либо о предоставлении работодателем ему сведений о трудовой деятельности);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 1 января 2020 работодатели представляют в ПФР ежемесячно до 15 числа месяца, следующего за месяцем, в котором имели место случаи приема на работу, перевода и увольнения, а также подача соответствующего заявления. 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 представлении сведений впервые в отношении зарегистрированного лица страхователь одновременно представляет сведения о его трудовой деятельности по состоянию на 1 января 2020 года, а в случае если в течение 2020 года отсутствовали кадровые мероприятия (прием, перевод, увольнение), а так же работник не представил заявление о выборе ведения трудовой книжки, то не позднее 15 февраля 2021 года страхователь обязан  представить сведения  на этого работника о его последней записи в трудовой книжке;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Начиная с 1 января 2021, года – в случае перевода, подачи зарегистрированным лицом заявления сведения предоставляются  ежемесячно не позднее 15-го числа месяца, следующего за отчетным, а в случаях приема на работу и увольнения работника сведения на данного работника представляются не позднее рабочего дня следующего за днем издания соответствующего приказа (распоряжения)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endParaRPr lang="ru-RU" altLang="ru-RU" sz="1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xfrm>
            <a:off x="685800" y="4530725"/>
            <a:ext cx="5486400" cy="46513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Работодатель, с численностью 25 и более лиц, представляет сведения о трудовой деятельности в форме электронного документа, подписанного усиленной квалифицированной электронной подписью.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Для работодателей, которые не подключены к электронному документообороту, ПФР разрабатывает сервис для формирования отчетности в электронном виде, который будет предоставляться работодателям на безвозмездной основе;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(Сервис предусматривает загрузку и отправку подготовленного файла, а также позволяет набрать и отправить отчет непосредственно в сервисе на сайте ПФР –Личный кабинет страхователя).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непредставление в установленный срок либо представление неполных и (или) недостоверных сведений, страхователь или его должностное лицо привлекается к административной ответственности за нарушение трудового законодательства и иных нормативных правовых актов, содержащих нормы трудового права. 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1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Информацию о непредставлении в установленный срок либо представлении неполных и (или) недостоверных сведений о трудовой деятельности работающих лиц территориальный орган ПФР направляет в Роструд и его территориальным органам (государственным инспекциям труда), в порядке межведомственного взаимодействия. </a:t>
            </a:r>
          </a:p>
          <a:p>
            <a:pPr algn="just">
              <a:spcBef>
                <a:spcPct val="0"/>
              </a:spcBef>
              <a:buFont typeface="Wingdings" pitchFamily="2" charset="2"/>
              <a:buNone/>
            </a:pPr>
            <a:r>
              <a:rPr lang="ru-RU" sz="11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(Мы  только передаем информацию, а определять правонарушение это или нет в компетенции Роструда)</a:t>
            </a:r>
            <a:endParaRPr lang="ru-RU" sz="1100" i="1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endParaRPr lang="ru-RU" sz="1100" i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i="1" dirty="0" smtClean="0"/>
              <a:t>Для перехода на электронные трудовые книжки разработаны проекты форм «Сведения о трудовой деятельности зарегистрированного лица»: форма СЗВ-ТД  и форма СЗИ-ТД ,</a:t>
            </a:r>
            <a:r>
              <a:rPr lang="ru-RU" i="1" baseline="0" dirty="0" smtClean="0"/>
              <a:t> порядки </a:t>
            </a:r>
            <a:r>
              <a:rPr lang="ru-RU" i="1" baseline="0" smtClean="0"/>
              <a:t>заполнения форм.</a:t>
            </a:r>
            <a:endParaRPr lang="ru-RU" i="1" dirty="0" smtClean="0"/>
          </a:p>
          <a:p>
            <a:pPr>
              <a:spcBef>
                <a:spcPct val="0"/>
              </a:spcBef>
            </a:pPr>
            <a:r>
              <a:rPr lang="ru-RU" i="1" dirty="0" smtClean="0"/>
              <a:t>Электронная трудовая книжка сохраняет практически весь перечень сведений, которые учитываются в бумажной трудовой книжке: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Информация о работнике;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Даты приема, увольнения, перевода на другую работу;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Место работы;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Вид мероприятия (прием, перевод, увольнение);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Должность, профессия, специальность, квалификация, структурное подразделение;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Вид поручаемой работы;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Основание кадрового мероприятия (дата, номер и вид документа);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- Причины прекращения трудового договора.</a:t>
            </a:r>
          </a:p>
          <a:p>
            <a:pPr>
              <a:spcBef>
                <a:spcPct val="0"/>
              </a:spcBef>
            </a:pPr>
            <a:r>
              <a:rPr lang="ru-RU" b="1" i="1" dirty="0" smtClean="0"/>
              <a:t>Форма СЗВ-ТД: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Форма "Сведения о трудовой деятельности зарегистрированного лица (СЗВ-ТД)" формируется на основании приказов (распоряжений), иных решений или других документов кадрового учета страхователя.</a:t>
            </a:r>
          </a:p>
          <a:p>
            <a:pPr>
              <a:spcBef>
                <a:spcPct val="0"/>
              </a:spcBef>
            </a:pPr>
            <a:r>
              <a:rPr lang="ru-RU" i="1" dirty="0" smtClean="0"/>
              <a:t>Заполняется и представляется страхователями в территориальный орган Пенсионного фонда Российской Федерации на всех работающих по трудовому договору зарегистрированных лиц.</a:t>
            </a:r>
          </a:p>
          <a:p>
            <a:pPr>
              <a:spcBef>
                <a:spcPct val="0"/>
              </a:spcBef>
            </a:pPr>
            <a:endParaRPr lang="ru-RU" i="1" dirty="0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C1068F-425E-4FAB-B861-1FFA311C0E4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90B6-D52A-418B-9BDA-472075614B0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75EDC-0CB6-4734-9720-B76879106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2B23-E5A7-420B-A994-9004818BD779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D8BEE-2F8A-48BB-AEF2-B1D3E9A7F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09244-F048-457D-987D-0CAF9EECC1D6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8261-940D-4456-B8BF-47BE46363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E236-3DD7-4A3F-B7B0-E06FED48587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E65E3-11B0-413A-8BEA-C744701FC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6266-C698-4423-9953-DE8050F0FE2E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853C1-EA80-4B23-9E36-97A3BF47F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5608-D050-4B40-AD73-088783A41E1B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8982-6B67-42BC-B4B6-3221FD4CB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05C1C-44BA-402E-B734-B1C66D47C36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48989-650E-4440-8C17-35F18066B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A4FAC-E973-41E5-B167-F29BB8A4DF68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CE16D-EE62-4279-BC49-B6B128BCF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90BC2-F2DB-4F7B-BA4C-CD3F6452656F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797D0-5C81-4B57-B422-F27D212FF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93C1-F595-4BDA-A1EE-FB05943DD5E5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6FB5C-7D5A-4A97-A9D4-ACEDCEEBF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8ADDC-455D-47D6-8D92-2897E6AC279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F1218-DAD8-4833-8FB0-DCAC9D5E6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434E08-B07E-4CB2-9EDB-899BD447F59B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376F86-6460-4A10-A1D4-005D52FEE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280BDF5BC3B8B1410810F0070688832CB49309B2C910EEE415EEE0A0347ED7B7D152DFE3DEE138FFC59F078E4E41nCI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84213" y="971550"/>
          <a:ext cx="8178344" cy="33834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6600" b="1" kern="1200" baseline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7200" b="1" kern="1200" baseline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</a:t>
                      </a:r>
                      <a:r>
                        <a:rPr lang="ru-RU" sz="7200" b="1" kern="120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34925" y="0"/>
            <a:ext cx="3168650" cy="188913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11863" y="6696075"/>
            <a:ext cx="3168650" cy="188913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4500563" y="6434138"/>
            <a:ext cx="1584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Воронеж 2019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6707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Перечень реквизитов формы СЗВ-ТД и правила их заполнения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3686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A40132-60C1-440E-B5D0-F15B5FBEEC1D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dirty="0">
              <a:solidFill>
                <a:srgbClr val="898989"/>
              </a:solidFill>
            </a:endParaRPr>
          </a:p>
        </p:txBody>
      </p:sp>
      <p:sp>
        <p:nvSpPr>
          <p:cNvPr id="36869" name="Rectangle 11"/>
          <p:cNvSpPr>
            <a:spLocks noChangeArrowheads="1"/>
          </p:cNvSpPr>
          <p:nvPr/>
        </p:nvSpPr>
        <p:spPr bwMode="auto">
          <a:xfrm>
            <a:off x="323850" y="2997200"/>
            <a:ext cx="8351838" cy="3087688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сведениях о страхователе указываются: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поле "Регистрационный номер в ПФР" указывается регистрационный номер страхователя, присвоенный ему при регистрации в качестве страхователя по обязательному пенсионному страхованию.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поле "Работодатель (наименование)" указываются наименование организации в соответствии с учредительными документами. При представлении сведений индивидуальным предпринимателем, адвокатом, нотариусом, занимающимся частной практикой, главой крестьянского (фермерского) хозяйства указываются его фамилия, имя, отчество (полностью, без сокращений) в соответствии с документом, удостоверяющим личность.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в поле "ИНН" указывается идентификационный номер налогоплательщика (далее - ИНН).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поле "ИНН", состоящем из 12 знакомест, показатель ИНН плательщика, имеющий десять знаков, записывается в первых десяти знакоместах, в двух последних ставится прочерк.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В поле "КПП" указывается код причины постановки на учет по месту нахождения организации. 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63" y="908050"/>
            <a:ext cx="80724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6707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Перечень реквизитов формы СЗВ-ТД и правила их заполнения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3891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BC480F-E8C2-44A2-8264-90CF6E4D88AE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38917" name="Rectangle 11"/>
          <p:cNvSpPr>
            <a:spLocks noChangeArrowheads="1"/>
          </p:cNvSpPr>
          <p:nvPr/>
        </p:nvSpPr>
        <p:spPr bwMode="auto">
          <a:xfrm>
            <a:off x="304800" y="3141663"/>
            <a:ext cx="8502650" cy="2439987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Заполнение сведений о зарегистрированном лице.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поле «СНИЛС» указывается страховой номер индивидуального лицевого счета зарегистрированного лица, в отношении которого представляется форма СЗВ-ТД.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Фамилия, имя, отчество заполняются в именительном падеже полностью, без сокращений или замены имени и отчества инициалами.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Данные, указанные в вышеперечисленных строках, должны соответствовать данным, указанным в документе, подтверждающем регистрацию в системе индивидуального (персонифицированного) учета Пенсионного фонда Российской Федерации.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" y="1139825"/>
            <a:ext cx="82296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6707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Перечень реквизитов формы СЗВ-ТД и правила их заполнения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4096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D32710-0860-4740-A838-A644397BF744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40965" name="Rectangle 11"/>
          <p:cNvSpPr>
            <a:spLocks noChangeArrowheads="1"/>
          </p:cNvSpPr>
          <p:nvPr/>
        </p:nvSpPr>
        <p:spPr bwMode="auto">
          <a:xfrm>
            <a:off x="430213" y="3141663"/>
            <a:ext cx="8501062" cy="3556000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Заполнение сведений о </a:t>
            </a:r>
            <a:r>
              <a:rPr lang="ru-RU" sz="1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дате подачи заявления 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продолжении ведения трудовой книжки либо о представлении сведений о трудовой деятельности.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при представлении сведений о подаче зарегистрированным лицом заявления о продолжении ведения трудовой книжки либо о представлении сведений о трудовой деятельности в соответствующей строке должна  быть заполнена  дата  подачи заявления   в формате    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ДД.ММ.ГГГГ.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 необходимости представления корректирующей даты подачи зарегистрированным лицом заявления о продолжении ведения трудовой книжки либо о представлении сведений о трудовой деятельности представляется форма СЗВ-ТД, где в соответствующей строке заполняется новая дата подачи заявления.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для отмены сведений о подаче заявления о продолжении ведения трудовой книжки либо о представлении сведений о трудовой деятельности в соответствующей строке " указывается ранее указанная дата и в поле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"Признак отмены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проставляется знак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"X"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Заполнение сведений об отчетном периоде.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Номер месяца 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календарного года указывается в формате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ММ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за который представляется форма СЗВ-ТД, - в формате </a:t>
            </a: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ГГГГ</a:t>
            </a:r>
            <a:r>
              <a:rPr lang="ru-RU" sz="1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b="1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692150"/>
            <a:ext cx="82200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/>
          <p:nvPr/>
        </p:nvCxnSpPr>
        <p:spPr>
          <a:xfrm flipV="1">
            <a:off x="4067175" y="908050"/>
            <a:ext cx="3817938" cy="453707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4067175" y="1557338"/>
            <a:ext cx="3817938" cy="38877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9450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Порядок заполнения сведений о трудовой деятельности зарегистрированного лица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430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ED9244-AD61-4BE3-B75C-245D90C09DF0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43013" name="Rectangle 11"/>
          <p:cNvSpPr>
            <a:spLocks noChangeArrowheads="1"/>
          </p:cNvSpPr>
          <p:nvPr/>
        </p:nvSpPr>
        <p:spPr bwMode="auto">
          <a:xfrm>
            <a:off x="4284663" y="1052513"/>
            <a:ext cx="4611687" cy="741362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графе "Дата (число, месяц, год) приема, перевода, увольнения" указывается дата кадрового мероприятия в формате ДД.ММ.ГГГГ.</a:t>
            </a:r>
          </a:p>
        </p:txBody>
      </p:sp>
      <p:sp>
        <p:nvSpPr>
          <p:cNvPr id="43014" name="Rectangle 11"/>
          <p:cNvSpPr>
            <a:spLocks noChangeArrowheads="1"/>
          </p:cNvSpPr>
          <p:nvPr/>
        </p:nvSpPr>
        <p:spPr bwMode="auto">
          <a:xfrm>
            <a:off x="4621213" y="2060575"/>
            <a:ext cx="4321175" cy="957263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графе "Вид мероприятия (прием, перевод, увольнение)" указывается наименование кадрового мероприятия в соответствии с Классификатором вида мероприятий:</a:t>
            </a:r>
          </a:p>
        </p:txBody>
      </p:sp>
      <p:sp>
        <p:nvSpPr>
          <p:cNvPr id="43015" name="Rectangle 11"/>
          <p:cNvSpPr>
            <a:spLocks noChangeArrowheads="1"/>
          </p:cNvSpPr>
          <p:nvPr/>
        </p:nvSpPr>
        <p:spPr bwMode="auto">
          <a:xfrm>
            <a:off x="500063" y="5229225"/>
            <a:ext cx="4613275" cy="1171575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графе «Признак отмены мероприятия» проставляется знак «X» в случае, если требуется отменить запись в ранее представленных страхователем сведениях о трудовой деятельности по зарегистрированному лицу.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422900" y="3573463"/>
          <a:ext cx="3325813" cy="2929128"/>
        </p:xfrm>
        <a:graphic>
          <a:graphicData uri="http://schemas.openxmlformats.org/drawingml/2006/table">
            <a:tbl>
              <a:tblPr/>
              <a:tblGrid>
                <a:gridCol w="685800"/>
                <a:gridCol w="2640013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ПЕРЕВОД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УВОЛЬНЕНИЕ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ПЕРЕИМЕНОВАНИЕ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УСТАНОВЛЕНИЕ (ПРИСВОЕНИЕ)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ЗАПРЕТ ЗАНИМАТЬ ДОЛЖНОСТЬ (ВИД ДЕЯТЕЛЬНОСТИ)</a:t>
                      </a: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</a:tbl>
          </a:graphicData>
        </a:graphic>
      </p:graphicFrame>
      <p:sp>
        <p:nvSpPr>
          <p:cNvPr id="13" name="Стрелка вниз 12"/>
          <p:cNvSpPr/>
          <p:nvPr/>
        </p:nvSpPr>
        <p:spPr>
          <a:xfrm>
            <a:off x="6737350" y="3055938"/>
            <a:ext cx="360363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30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1008063"/>
            <a:ext cx="3762375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2211388" y="1793875"/>
            <a:ext cx="2409825" cy="249872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416300" y="3017838"/>
            <a:ext cx="2019300" cy="127476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1331913" y="4292600"/>
            <a:ext cx="1223962" cy="936625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9450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Заполнение подраздела «Наименование»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сведений о трудовой деятельности зарегистрированного лица.</a:t>
                      </a:r>
                      <a:endParaRPr lang="ru-RU" alt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4506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D72351-E0AA-4277-B505-53CF044C64E8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45061" name="Rectangle 11"/>
          <p:cNvSpPr>
            <a:spLocks noChangeArrowheads="1"/>
          </p:cNvSpPr>
          <p:nvPr/>
        </p:nvSpPr>
        <p:spPr bwMode="auto">
          <a:xfrm>
            <a:off x="4716463" y="1052513"/>
            <a:ext cx="4179887" cy="1817687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графе "Должность, профессия, специальность, квалификация, структурное подразделение" указываются наименование должности (работы), специальности, профессии с указанием квалификации и наименование структурного подразделения (если условие о работе в конкретном структурном подразделении включено в трудовой договор).</a:t>
            </a:r>
          </a:p>
        </p:txBody>
      </p:sp>
      <p:sp>
        <p:nvSpPr>
          <p:cNvPr id="45062" name="Rectangle 11"/>
          <p:cNvSpPr>
            <a:spLocks noChangeArrowheads="1"/>
          </p:cNvSpPr>
          <p:nvPr/>
        </p:nvSpPr>
        <p:spPr bwMode="auto">
          <a:xfrm>
            <a:off x="307975" y="4954588"/>
            <a:ext cx="4176713" cy="1601787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 из пяти цифровых знаков в соответствии со справочником "ОК 010-2014 (МСКЗ-08). Общероссийский классификатор занятий" (принят и введен в действие приказом Федерального агентства по техническому регулированию и метрологии от 12 декабря 2014 г. N 2020-ст).</a:t>
            </a:r>
          </a:p>
        </p:txBody>
      </p:sp>
      <p:sp>
        <p:nvSpPr>
          <p:cNvPr id="45063" name="Rectangle 11"/>
          <p:cNvSpPr>
            <a:spLocks noChangeArrowheads="1"/>
          </p:cNvSpPr>
          <p:nvPr/>
        </p:nvSpPr>
        <p:spPr bwMode="auto">
          <a:xfrm>
            <a:off x="4737100" y="3294063"/>
            <a:ext cx="4138613" cy="2679700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увольнении работника в графе "Статья, пункт Трудового кодекса Российской Федерации, федерального закона, причины при увольнении" указываются без каких-либо сокращений причина прекращения трудового договора в точном соответствии с формулировками Трудового кодекса Российской Федерации или иного федерального закона и статья, пункт Трудового кодекса Российской Федерации или иного федерального закона, являющиеся основанием для увольнения.</a:t>
            </a:r>
          </a:p>
        </p:txBody>
      </p:sp>
      <p:pic>
        <p:nvPicPr>
          <p:cNvPr id="4506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1052513"/>
            <a:ext cx="4095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Стрелка вниз 25"/>
          <p:cNvSpPr/>
          <p:nvPr/>
        </p:nvSpPr>
        <p:spPr>
          <a:xfrm rot="10800000">
            <a:off x="2076450" y="3860800"/>
            <a:ext cx="160338" cy="10937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 flipH="1" flipV="1">
            <a:off x="3779838" y="3860800"/>
            <a:ext cx="936625" cy="4318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1403350" y="2205038"/>
            <a:ext cx="3313113" cy="165576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9450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Заполнение подраздела «Основание»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сведений о трудовой деятельности зарегистрированного лица.</a:t>
                      </a:r>
                      <a:endParaRPr lang="ru-RU" alt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4710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72F78A-5A14-4CFE-BF98-DCD955FD42CA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47109" name="Rectangle 11"/>
          <p:cNvSpPr>
            <a:spLocks noChangeArrowheads="1"/>
          </p:cNvSpPr>
          <p:nvPr/>
        </p:nvSpPr>
        <p:spPr bwMode="auto">
          <a:xfrm>
            <a:off x="4514850" y="1281113"/>
            <a:ext cx="4181475" cy="1817687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подразделе "Основание" указываются данные документа, подтверждающего оформление (прекращение) трудовых отношений (приема, перевода, приостановления, увольнения и т.д.), - наименование документа, дата и номер документа (приказа (распоряжения), иного решения или документа страхователя).</a:t>
            </a:r>
          </a:p>
        </p:txBody>
      </p:sp>
      <p:sp>
        <p:nvSpPr>
          <p:cNvPr id="47110" name="Rectangle 11"/>
          <p:cNvSpPr>
            <a:spLocks noChangeArrowheads="1"/>
          </p:cNvSpPr>
          <p:nvPr/>
        </p:nvSpPr>
        <p:spPr bwMode="auto">
          <a:xfrm>
            <a:off x="4565650" y="3435350"/>
            <a:ext cx="4176713" cy="819150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указывается в формате ДД.ММ.ГГГГ.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11" name="Rectangle 11"/>
          <p:cNvSpPr>
            <a:spLocks noChangeArrowheads="1"/>
          </p:cNvSpPr>
          <p:nvPr/>
        </p:nvSpPr>
        <p:spPr bwMode="auto">
          <a:xfrm>
            <a:off x="895350" y="4941888"/>
            <a:ext cx="5940425" cy="1031875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Номер приказа (распоряжения) или иного документа указывается без указания знака "N".</a:t>
            </a:r>
          </a:p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ru-RU" sz="1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350" y="1052513"/>
            <a:ext cx="31908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3438525" y="3844925"/>
            <a:ext cx="50800" cy="108743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2411413" y="3778250"/>
            <a:ext cx="2154237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57606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rgbClr val="330066"/>
                        </a:solidFill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4915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CA316D-5A09-4BCA-8B9A-D39C83872476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49157" name="Rectangle 11"/>
          <p:cNvSpPr>
            <a:spLocks noChangeArrowheads="1"/>
          </p:cNvSpPr>
          <p:nvPr/>
        </p:nvSpPr>
        <p:spPr bwMode="auto">
          <a:xfrm>
            <a:off x="179388" y="5732463"/>
            <a:ext cx="8569325" cy="957262"/>
          </a:xfrm>
          <a:prstGeom prst="rect">
            <a:avLst/>
          </a:prstGeom>
          <a:solidFill>
            <a:srgbClr val="FFFFFF"/>
          </a:solidFill>
          <a:ln w="38160" cap="sq">
            <a:solidFill>
              <a:srgbClr val="00336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112713" algn="just">
              <a:spcBef>
                <a:spcPts val="325"/>
              </a:spcBef>
              <a:buClr>
                <a:srgbClr val="330066"/>
              </a:buClr>
              <a:buSzPct val="70000"/>
              <a:tabLst>
                <a:tab pos="112713" algn="l"/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 по форме СЗВ-ТД заверяется подписью руководителя или доверенного лица и печатью организации (при наличии). Страхователь, не являющийся юридическим лицом, заверяет входящие документы личной подписью. Позиции "Наименование должности руководителя", "Ф.И.О." (указываются фамилия, имя и отчество (при наличии) полностью) обязательны к заполнению.</a:t>
            </a:r>
          </a:p>
        </p:txBody>
      </p:sp>
      <p:pic>
        <p:nvPicPr>
          <p:cNvPr id="49158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800" y="404813"/>
            <a:ext cx="7302500" cy="51355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100603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1600" b="1" dirty="0" smtClean="0">
                        <a:solidFill>
                          <a:srgbClr val="002060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200" b="1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Варианты случаев, при которых представляется форма СЗВ-ТД</a:t>
                      </a:r>
                      <a:r>
                        <a:rPr lang="ru-RU" altLang="ru-RU" sz="2200" b="1" baseline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 :</a:t>
                      </a:r>
                      <a:endParaRPr lang="ru-RU" sz="22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120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1E4F02-E7B6-4C12-96EF-9D2A2679F670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51205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alt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Последняя запись в трудовой книжке у работника: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14.08.2015г. Переведена на должность главного специалиста отдела казначейства, приказ, дата, №_</a:t>
            </a:r>
          </a:p>
          <a:p>
            <a:pPr algn="just">
              <a:buFont typeface="Wingdings" pitchFamily="2" charset="2"/>
              <a:buNone/>
            </a:pPr>
            <a:endParaRPr lang="ru-RU" altLang="ru-RU" sz="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15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1. </a:t>
            </a:r>
            <a:r>
              <a:rPr lang="ru-RU" altLang="ru-RU" sz="1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работника нет кадровых мероприятий  в 2020 году, но есть заявление от 17.07.2020 г. о продолжении ведения трудовой книжки 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этом случае страхователь не позднее 15.08.2020 представляет форму СЗВ-ТД с указанием даты соответствующего заявления, а также  заполняет сведения о трудовой деятельности зарегистрированного лица сведениями из последней записи в трудовой книжки :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(Подано заявление о продолжении ведения трудовой книжки – 17.07.2020,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14.08.2015г. Переведена на должность главного специалиста отдела казначейства, приказ, дата, №_ )  </a:t>
            </a:r>
          </a:p>
          <a:p>
            <a:pPr algn="just">
              <a:buFont typeface="Wingdings" pitchFamily="2" charset="2"/>
              <a:buNone/>
            </a:pPr>
            <a:endParaRPr lang="ru-RU" altLang="ru-RU" sz="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15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2. </a:t>
            </a:r>
            <a:r>
              <a:rPr lang="ru-RU" altLang="ru-RU" sz="1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Работник 17.07.2020 переведен на должность начальника отдела казначейства, заявление о продолжении ведения трудовой книжки либо о представлении сведений о трудовой деятельности  работником не представлено.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Страхователь обязан не позднее 15.08.2020 года  представить форму СЗВ-ТД с указанием сведений из последней записи в трудовой книжке, а также записи о новом  кадровом мероприятии: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(14.08.2015, Переведена на должность главного специалиста отдела казначейства, приказ, дата, №_,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17.07.2020, Переведена на должность начальника отдела казначейства,  приказ, дата,  №_ )</a:t>
            </a:r>
          </a:p>
          <a:p>
            <a:pPr algn="just">
              <a:buFont typeface="Wingdings" pitchFamily="2" charset="2"/>
              <a:buNone/>
            </a:pPr>
            <a:endParaRPr lang="ru-RU" altLang="ru-RU" sz="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15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 3. </a:t>
            </a:r>
            <a:r>
              <a:rPr lang="ru-RU" altLang="ru-RU" sz="1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течение 2020 года кадровых изменений у работника нет и нет заявления о порядке ведения трудовой книжки. 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этом случае не позднее 15.02.2021 года страхователь обязан представить форму СЗВ-ТД с указанием сведений из последней записи в его трудовой книжке:</a:t>
            </a:r>
          </a:p>
          <a:p>
            <a:pPr algn="just">
              <a:buFont typeface="Wingdings" pitchFamily="2" charset="2"/>
              <a:buNone/>
            </a:pPr>
            <a:r>
              <a:rPr lang="ru-RU" altLang="ru-RU" sz="15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(14.08.2015г. Переведена на должность главного специалиста отдела казначейства, приказ, дата, №_ ) </a:t>
            </a:r>
          </a:p>
          <a:p>
            <a:pPr algn="just">
              <a:buFont typeface="Wingdings" pitchFamily="2" charset="2"/>
              <a:buNone/>
            </a:pPr>
            <a:endParaRPr lang="ru-RU" altLang="ru-RU" sz="15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alt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Поля формы СЗВ-ТД заполняются в соответствии с форматами, утвержденными Порядком заполнения формы «Сведения о трудовой деятельности зарегистрированного лица (СЗВ-ТД)».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40546563"/>
              </p:ext>
            </p:extLst>
          </p:nvPr>
        </p:nvGraphicFramePr>
        <p:xfrm>
          <a:off x="107950" y="44450"/>
          <a:ext cx="9036496" cy="42691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2159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spc="77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 заполнения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325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7627AF-3E61-4CD4-9622-4D15753CEF97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53253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endParaRPr lang="ru-RU" altLang="ru-RU" sz="15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7868"/>
            <a:ext cx="8374392" cy="6148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57606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spc="77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ПРАВИЛА</a:t>
                      </a:r>
                      <a:r>
                        <a:rPr lang="ru-RU" sz="2200" b="1" spc="77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ПРОВЕРКИ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530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F0CB72-AEEB-451A-97FA-11CC645B92A5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55301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endParaRPr lang="ru-RU" altLang="ru-RU" sz="15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755575" y="741100"/>
          <a:ext cx="7596844" cy="50262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50800" dir="5400000" algn="ctr" rotWithShape="0">
                    <a:schemeClr val="bg1"/>
                  </a:outerShdw>
                </a:effectLst>
              </a:tblPr>
              <a:tblGrid>
                <a:gridCol w="7596844">
                  <a:extLst>
                    <a:ext uri="{9D8B030D-6E8A-4147-A177-3AD203B41FA5}"/>
                  </a:extLst>
                </a:gridCol>
              </a:tblGrid>
              <a:tr h="599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файла на корректность заполнения 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XML</a:t>
                      </a:r>
                      <a:endParaRPr lang="ru-RU" sz="22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6268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файла на соответствие 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XSD</a:t>
                      </a: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-схеме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6268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файла на уникальность значений СНИЛС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845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Проверка корректности электронной подписи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71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Проверки по БД страхователя (</a:t>
                      </a:r>
                      <a:r>
                        <a:rPr lang="ru-RU" sz="22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рег.номер</a:t>
                      </a: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ИНН, КПП)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63855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Проверки по БД сведений о ЗЛ</a:t>
                      </a:r>
                      <a:r>
                        <a:rPr lang="en-US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2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ФИО-СНИЛС)</a:t>
                      </a:r>
                      <a:endParaRPr lang="ru-RU" sz="2200" b="0" dirty="0" smtClean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7018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200" b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Проверки </a:t>
                      </a:r>
                      <a:r>
                        <a:rPr lang="ru-RU" sz="22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сведений о трудовой деятельности работников</a:t>
                      </a:r>
                      <a:endParaRPr lang="ru-RU" sz="2200" b="0" dirty="0" smtClean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8643" marR="58643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386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6387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38" y="1080700"/>
            <a:ext cx="8634413" cy="56169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</a:t>
            </a:r>
            <a:r>
              <a:rPr lang="ru-RU" sz="19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 1 января 2020 года вступают в силу федеральные законы, направленные на реализацию проекта «Электронная трудовая книжка»: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 закон от 16 декабря 2019 г. № 436-ФЗ "О внесении изменений в Федеральный закон "Об индивидуальном (персонифицированном) учете в системе обязательного пенсионного страхования".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 закон от 16 декабря 2019 г. № 439-ФЗ "О внесении изменений в Трудовой кодекс Российской Федерации в части формирования сведений о трудовой деятельности в электронном виде".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sz="9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3 декабря 2020г. принят в первом чтении законопроект № 748758-7   "О внесении изменений в Кодекс Российской Федерации об административных правонарушениях".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     Подготовлены изменения в соответствующие федеральные законы, указы Президента Российской Федерации, акты Правительства Российской Федерации, приказы федеральных органов исполнительной власти, нормативные правовые акты субъектов Российской Федерации и органов местного самоуправления.</a:t>
            </a:r>
            <a:endParaRPr lang="ru-RU" sz="19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638" y="260350"/>
            <a:ext cx="8496943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8001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Нормативно-правовое </a:t>
            </a:r>
            <a:r>
              <a:rPr lang="ru-RU" sz="3200" b="1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регулирование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88350" y="6526213"/>
            <a:ext cx="582613" cy="215900"/>
          </a:xfrm>
        </p:spPr>
        <p:txBody>
          <a:bodyPr/>
          <a:lstStyle/>
          <a:p>
            <a:pPr algn="l">
              <a:defRPr/>
            </a:pPr>
            <a:fld id="{384E3C6A-A93A-4281-978E-1A87F051A51C}" type="slidenum">
              <a:rPr lang="ru-RU">
                <a:solidFill>
                  <a:prstClr val="black">
                    <a:tint val="75000"/>
                  </a:prstClr>
                </a:solidFill>
              </a:rPr>
              <a:pPr algn="l">
                <a:defRPr/>
              </a:pPr>
              <a:t>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925" y="333375"/>
            <a:ext cx="9217025" cy="317500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altLang="ru-RU" sz="1850" b="1" u="sng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469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57606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77" dirty="0" smtClean="0">
                          <a:solidFill>
                            <a:schemeClr val="tx1"/>
                          </a:solidFill>
                          <a:latin typeface="+mn-lt"/>
                          <a:cs typeface="Calibri"/>
                        </a:rPr>
                        <a:t>         </a:t>
                      </a:r>
                      <a:r>
                        <a:rPr lang="ru-RU" sz="2200" b="1" spc="77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ТЕХНОЛОГИЯ ОБМЕНА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734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5454EAE-B3CC-43A5-BBE8-E822805C73C2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57349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endParaRPr lang="ru-RU" altLang="ru-RU" sz="15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714488"/>
            <a:ext cx="80010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Каналы обмена ЭТК: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Электронные каналы связи с электронной подписью через операторов (провайдеры, удостоверяющие центры).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Личный кабинет страхователя – отправка файла отчетности с электронной подписью</a:t>
            </a:r>
            <a:r>
              <a:rPr lang="en-US" dirty="0" smtClean="0"/>
              <a:t> </a:t>
            </a:r>
            <a:r>
              <a:rPr lang="ru-RU" dirty="0" smtClean="0"/>
              <a:t>и</a:t>
            </a:r>
            <a:r>
              <a:rPr lang="en-US" dirty="0" smtClean="0"/>
              <a:t> </a:t>
            </a:r>
            <a:r>
              <a:rPr lang="ru-RU" dirty="0" smtClean="0"/>
              <a:t>ввод данных в форму отчетности  (сервис ПФР). Доступна история представления отчетов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Использование </a:t>
            </a:r>
            <a:r>
              <a:rPr lang="ru-RU" i="1" dirty="0" smtClean="0"/>
              <a:t>личного кабинета страхователя возможно при условиях: </a:t>
            </a:r>
            <a:endParaRPr lang="ru-RU" i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 </a:t>
            </a:r>
            <a:r>
              <a:rPr lang="ru-RU" i="1" dirty="0" smtClean="0"/>
              <a:t>1. Уполномоченное лицо страхователя зарегистрировано в единой системе идентификации и аутентификации (ЕСИА), </a:t>
            </a:r>
            <a:endParaRPr lang="ru-RU" i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2</a:t>
            </a:r>
            <a:r>
              <a:rPr lang="ru-RU" i="1" dirty="0" smtClean="0"/>
              <a:t>. Необходимо получить усиленную квалифицированную электронную подпись</a:t>
            </a:r>
            <a:r>
              <a:rPr lang="ru-RU" i="1" dirty="0" smtClean="0"/>
              <a:t>.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9394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395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88350" y="6526213"/>
            <a:ext cx="582613" cy="215900"/>
          </a:xfrm>
        </p:spPr>
        <p:txBody>
          <a:bodyPr/>
          <a:lstStyle/>
          <a:p>
            <a:pPr algn="l">
              <a:defRPr/>
            </a:pPr>
            <a:fld id="{85D251DA-2E99-4E29-BAED-D991648FE964}" type="slidenum">
              <a:rPr lang="ru-RU"/>
              <a:pPr algn="l">
                <a:defRPr/>
              </a:pPr>
              <a:t>21</a:t>
            </a:fld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8" y="201613"/>
          <a:ext cx="9036496" cy="491343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49134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Проект формы «Сведения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 трудовой деятельности работника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59399" name="TextBox 10"/>
          <p:cNvSpPr txBox="1">
            <a:spLocks noChangeArrowheads="1"/>
          </p:cNvSpPr>
          <p:nvPr/>
        </p:nvSpPr>
        <p:spPr bwMode="auto">
          <a:xfrm>
            <a:off x="227013" y="5746750"/>
            <a:ext cx="8882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Franklin Gothic Book" pitchFamily="34" charset="0"/>
              </a:rPr>
              <a:t>При заполнении формы работодателем указываются периоды трудовой деятельности у данного работодателя</a:t>
            </a:r>
            <a:endParaRPr lang="ru-RU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375" y="2133600"/>
            <a:ext cx="1223963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27013" y="620713"/>
          <a:ext cx="8743008" cy="5219196"/>
        </p:xfrm>
        <a:graphic>
          <a:graphicData uri="http://schemas.openxmlformats.org/drawingml/2006/table">
            <a:tbl>
              <a:tblPr/>
              <a:tblGrid>
                <a:gridCol w="1286438"/>
                <a:gridCol w="1222908"/>
                <a:gridCol w="619395"/>
                <a:gridCol w="611455"/>
                <a:gridCol w="1286438"/>
                <a:gridCol w="611455"/>
                <a:gridCol w="611455"/>
                <a:gridCol w="230288"/>
                <a:gridCol w="659100"/>
                <a:gridCol w="611455"/>
                <a:gridCol w="500281"/>
                <a:gridCol w="492340"/>
              </a:tblGrid>
              <a:tr h="18146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Форма СЗИ-ТД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174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Сведения о трудовой деятельности зарегистрированного лица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>
                  <a:txBody>
                    <a:bodyPr/>
                    <a:lstStyle/>
                    <a:p>
                      <a:pPr algn="ctr" fontAlgn="ctr"/>
                      <a:endParaRPr lang="ru-RU" sz="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3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СНИЛС  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Фамилия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Имя         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Отчество  ______________________________________________________________________________________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466">
                <a:tc gridSpan="12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рождения "____" ____________   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Подано заявление о продолжении ведения трудовой книжки 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подачи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466"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Подано заявление о представлении сведений о трудовой деятельности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подачи</a:t>
                      </a: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3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№№ п/п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Работодатель (наименование)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Сведения о трудовой деятельности зарегистрированного лица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97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 (число,  месяц, год) приема, перевода, приостановления, увольнения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мероприятия (прием, перевод, приостановление, увольнение)   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Основание 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Должность, профессия, специальность, квалификация, структурное подразделение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Вид поручаемой работы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Статья, пункт   Трудового кодекса РФ, федерального закона, причины при увольнении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документа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Номер документа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434" marR="4434" marT="44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466"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1466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_______________________________                                  ___________________                       _____________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Должность уполномоченного лица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М.П. (при наличии)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Для пересылки в электронном виде документ подписывается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«____»  ___________ _______ г.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квалифицированной  электронной подписью уполномоченного лица</a:t>
                      </a: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5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                   (дата)</a:t>
                      </a:r>
                    </a:p>
                  </a:txBody>
                  <a:tcPr marL="4434" marR="4434" marT="44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34" marR="4434" marT="44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57606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spc="77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ru-RU" sz="2200" b="1" spc="77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  <a:r>
                        <a:rPr lang="ru-RU" sz="2200" b="1" spc="77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ОБМЕНА</a:t>
                      </a: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6144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29CDA1-8334-4DA6-891E-B7B34373919F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61445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endParaRPr lang="ru-RU" altLang="ru-RU" sz="15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6" name="Рисунок 6" descr="Изображение выглядит как текст, карта&#10;&#10;Автоматически созданное описание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5838" y="1408113"/>
            <a:ext cx="6686550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Прямоугольник 2"/>
          <p:cNvSpPr>
            <a:spLocks noChangeArrowheads="1"/>
          </p:cNvSpPr>
          <p:nvPr/>
        </p:nvSpPr>
        <p:spPr bwMode="auto">
          <a:xfrm>
            <a:off x="134938" y="1087438"/>
            <a:ext cx="48688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alibri" pitchFamily="34" charset="0"/>
              </a:rPr>
              <a:t>Работник может получить сведения о трудовой деятельности: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- у работодателя по последнему месту работы;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- в МФЦ;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- в ПФР;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- на ЕПГУ;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950" y="44450"/>
          <a:ext cx="9036496" cy="57606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altLang="ru-RU" sz="22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63492" name="Заголовок 2"/>
          <p:cNvSpPr>
            <a:spLocks noGrp="1"/>
          </p:cNvSpPr>
          <p:nvPr>
            <p:ph type="title"/>
          </p:nvPr>
        </p:nvSpPr>
        <p:spPr>
          <a:xfrm>
            <a:off x="611188" y="2276475"/>
            <a:ext cx="8229600" cy="1143000"/>
          </a:xfrm>
        </p:spPr>
        <p:txBody>
          <a:bodyPr/>
          <a:lstStyle/>
          <a:p>
            <a:r>
              <a:rPr lang="ru-RU" sz="5600" b="1" i="1" smtClean="0">
                <a:solidFill>
                  <a:srgbClr val="002060"/>
                </a:solidFill>
                <a:latin typeface="Book Antiqua" pitchFamily="18" charset="0"/>
              </a:rPr>
              <a:t>Спасибо за внимание</a:t>
            </a:r>
          </a:p>
        </p:txBody>
      </p:sp>
      <p:sp>
        <p:nvSpPr>
          <p:cNvPr id="63493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F56D77-774A-48D3-B2C8-9616A235E0AD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63494" name="Прямоугольник 1"/>
          <p:cNvSpPr>
            <a:spLocks noChangeArrowheads="1"/>
          </p:cNvSpPr>
          <p:nvPr/>
        </p:nvSpPr>
        <p:spPr bwMode="auto">
          <a:xfrm>
            <a:off x="107950" y="765175"/>
            <a:ext cx="885666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endParaRPr lang="ru-RU" altLang="ru-RU" sz="15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77863"/>
            <a:ext cx="9144000" cy="5502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395288" y="981075"/>
            <a:ext cx="8570912" cy="5876925"/>
          </a:xfrm>
        </p:spPr>
        <p:txBody>
          <a:bodyPr rtlCol="0">
            <a:noAutofit/>
          </a:bodyPr>
          <a:lstStyle/>
          <a:p>
            <a:pPr algn="just" fontAlgn="auto">
              <a:spcBef>
                <a:spcPts val="1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Работодатель формирует и представляет для хранения в информационных ресурсах ПФР основную информацию о трудовой деятельности и трудовом стаже;</a:t>
            </a:r>
          </a:p>
          <a:p>
            <a:pPr marL="0" indent="0"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31 декабря 2020 г.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включительно работники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подают работодателям письменные заявления о своем выборе: о продолжении ведения работодателем трудовой книжки, либо о предоставлении работодателем ему сведений о трудовой деятельности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;</a:t>
            </a: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, подавший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заявление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продолжении ведения работодателем 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книжки,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имеет право в последующем подать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работодателю заявление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предоставлении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сведений о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деятельности;</a:t>
            </a:r>
            <a:endParaRPr lang="ru-RU" altLang="ru-RU" sz="2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0" indent="0"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Работникам, подавшим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заявления о представлении сведений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 трудовой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деятельности,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работодатели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выдают </a:t>
            </a:r>
            <a:r>
              <a:rPr lang="ru-RU" altLang="ru-RU" sz="2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трудовые книжки на руки и после этого освобождаются от ответственности за их ведение и хранение. При выдаче трудовой книжки в нее вносится </a:t>
            </a:r>
            <a:r>
              <a:rPr lang="ru-RU" altLang="ru-RU" sz="20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соответствующая запись.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/>
            </a:r>
            <a:b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</a:b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	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5538C9-986C-49D2-B688-67CC6DE0BFC0}" type="slidenum">
              <a:rPr lang="ru-RU" alt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3475464"/>
              </p:ext>
            </p:extLst>
          </p:nvPr>
        </p:nvGraphicFramePr>
        <p:xfrm>
          <a:off x="684213" y="-26988"/>
          <a:ext cx="8178344" cy="88411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180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177800" y="1428736"/>
            <a:ext cx="8966200" cy="5113338"/>
          </a:xfrm>
        </p:spPr>
        <p:txBody>
          <a:bodyPr rtlCol="0">
            <a:noAutofit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	В целях реализации положений закона работодатели в течение 2020 года осуществляют следующие мероприятия: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Принятие или изменение локальных нормативных актов с учетом мнения профсоюзной организации (при наличии);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Подготовку и обсуждение изменений в соглашения и коллективные договоры (при необходимости);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Обеспечение технической готовности к представлению сведений о трудовой деятельности в ПФР;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12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algn="just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Уведомление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по 30 июня 2020 года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работников в письменном виде об изменениях законодательства, связанных с формированием сведений о трудовой деятельности в электронном виде, а </a:t>
            </a:r>
            <a:r>
              <a:rPr lang="ru-RU" altLang="ru-RU" sz="2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также о праве </a:t>
            </a:r>
            <a:r>
              <a:rPr lang="ru-RU" altLang="ru-RU" sz="2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выбора.</a:t>
            </a:r>
            <a:endParaRPr lang="ru-RU" altLang="ru-RU" sz="21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2100" dirty="0" smtClean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253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0BFD7D-6962-4D23-9598-BBE57F8EB8C6}" type="slidenum">
              <a:rPr lang="ru-RU" alt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0926173"/>
              </p:ext>
            </p:extLst>
          </p:nvPr>
        </p:nvGraphicFramePr>
        <p:xfrm>
          <a:off x="684213" y="-26988"/>
          <a:ext cx="8178344" cy="12498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КНИЖКА»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250826" y="1268412"/>
            <a:ext cx="8713662" cy="5256931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    </a:t>
            </a:r>
            <a:r>
              <a:rPr lang="ru-RU" sz="22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Если работник не подал заявление до 31 декабря 2020 года:</a:t>
            </a:r>
          </a:p>
          <a:p>
            <a:pPr marL="0" indent="0">
              <a:buFont typeface="Arial" charset="0"/>
              <a:buNone/>
            </a:pPr>
            <a:endParaRPr lang="ru-RU" sz="900" dirty="0" smtClean="0">
              <a:solidFill>
                <a:srgbClr val="002060"/>
              </a:solidFill>
              <a:latin typeface="Franklin Gothic Book" pitchFamily="34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    Лица, не имевшие возможности по 31 декабря 2020 года подать работодателю одно из заявлений, вправе сделать это в любое время, подав работодателю соответствующее заявление по основному месту работы, в том числе при трудоустройстве.</a:t>
            </a:r>
          </a:p>
          <a:p>
            <a:pPr marL="0" indent="0"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    К таким лицам, в частности, относятся:</a:t>
            </a:r>
          </a:p>
          <a:p>
            <a:pPr marL="0" indent="0"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1) работники, которые по состоянию на 31 декабря 2020 года не исполняли свои трудовые обязанности, но за ними сохранялось место работы, в том числе на период временной нетрудоспособности, отпуска, отстранения от работы в случаях, предусмотренных Трудовым </a:t>
            </a: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  <a:hlinkClick r:id="rId3"/>
              </a:rPr>
              <a:t>кодексом Российской Федерации, другими федеральными законами, иными нормативными правовыми актами Российской Федерации;</a:t>
            </a:r>
          </a:p>
          <a:p>
            <a:pPr marL="0" indent="0"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2) лица, имеющие стаж работы по трудовому договору (служебному контракту), но по состоянию на 31 декабря 2020 года не состоявшие в трудовых (служебных) отношениях.</a:t>
            </a:r>
          </a:p>
          <a:p>
            <a:pPr marL="0" indent="0" algn="just">
              <a:buFont typeface="Arial" charset="0"/>
              <a:buNone/>
            </a:pPr>
            <a:r>
              <a:rPr lang="ru-RU" sz="2000" dirty="0" smtClean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 </a:t>
            </a:r>
            <a:endParaRPr lang="ru-RU" altLang="ru-RU" sz="2000" dirty="0" smtClean="0">
              <a:solidFill>
                <a:srgbClr val="002060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2457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E1EDCA-D93E-464B-AE78-F46AB94D527F}" type="slidenum">
              <a:rPr lang="ru-RU" alt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6384474"/>
              </p:ext>
            </p:extLst>
          </p:nvPr>
        </p:nvGraphicFramePr>
        <p:xfrm>
          <a:off x="684213" y="-26988"/>
          <a:ext cx="8178344" cy="124987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 «ЭЛЕКТРОННАЯ ТРУДОВАЯ КНИЖКА»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250825" y="836613"/>
            <a:ext cx="8642350" cy="6021387"/>
          </a:xfrm>
        </p:spPr>
        <p:txBody>
          <a:bodyPr rtlCol="0">
            <a:noAutofit/>
          </a:bodyPr>
          <a:lstStyle/>
          <a:p>
            <a:pPr marL="0" indent="0" algn="ctr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Franklin Gothic Book" pitchFamily="34" charset="0"/>
              </a:rPr>
              <a:t>Предоставление сведений о трудовой деятельности работнику</a:t>
            </a: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2060"/>
                </a:solidFill>
                <a:latin typeface="Franklin Gothic Book" pitchFamily="34" charset="0"/>
              </a:rPr>
              <a:t>Работникам, на которых не ведется трудовая книжка на бумаге, работодатель обязан предоставить сведения о трудовой деятельности за период работы у данного работодателя способом, указанным в заявлении работника (на бумажном носителе или в электронном виде, подписанные усиленной квалифицированной электронной подписью (при ее наличии у работодателя):</a:t>
            </a:r>
          </a:p>
          <a:p>
            <a:pPr marL="0" indent="0"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Franklin Gothic Book" pitchFamily="34" charset="0"/>
              </a:rPr>
              <a:t>- в период работы не позднее трех рабочих дней со дня подачи этого заявления;</a:t>
            </a:r>
          </a:p>
          <a:p>
            <a:pPr marL="0" indent="0"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Franklin Gothic Book" pitchFamily="34" charset="0"/>
              </a:rPr>
              <a:t>- при увольнении в день прекращения трудового договора.</a:t>
            </a: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2060"/>
                </a:solidFill>
                <a:latin typeface="Franklin Gothic Book" pitchFamily="34" charset="0"/>
              </a:rPr>
              <a:t>Такое заявление работник может подать на бумаге или в электронном виде, направив его по адресу электронной почты работодателя в порядке, установленном работодателем.</a:t>
            </a:r>
          </a:p>
          <a:p>
            <a:pPr algn="just" fontAlgn="auto"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solidFill>
                  <a:srgbClr val="002060"/>
                </a:solidFill>
                <a:latin typeface="Franklin Gothic Book" pitchFamily="34" charset="0"/>
              </a:rPr>
              <a:t>В случае если в день прекращения трудового договора работнику невозможно выдать сведения о трудовой деятельности у данного работодателя в связи с отсутствием работника либо его отказом от их получения, работодатель обязан направить работнику такие сведения на бумажном носителе по почте заказным письмом с уведомлением.</a:t>
            </a:r>
          </a:p>
        </p:txBody>
      </p:sp>
      <p:sp>
        <p:nvSpPr>
          <p:cNvPr id="2867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FFE567-BEE0-413F-8FBE-BE05B7E9A928}" type="slidenum">
              <a:rPr lang="ru-RU" alt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56394680"/>
              </p:ext>
            </p:extLst>
          </p:nvPr>
        </p:nvGraphicFramePr>
        <p:xfrm>
          <a:off x="684213" y="-26988"/>
          <a:ext cx="8178344" cy="91459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8178344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ТРУДОВОЙ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КОДЕКС, НАПРАВЛЕННЫЕ НА РЕАЛИЗАЦИЮ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8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«ЭЛЕКТРОННАЯ ТРУДОВАЯ КНИЖКА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sz="200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6787857"/>
              </p:ext>
            </p:extLst>
          </p:nvPr>
        </p:nvGraphicFramePr>
        <p:xfrm>
          <a:off x="107950" y="44450"/>
          <a:ext cx="9036496" cy="82315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64807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60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60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30724" name="Объект 2"/>
          <p:cNvSpPr txBox="1">
            <a:spLocks/>
          </p:cNvSpPr>
          <p:nvPr/>
        </p:nvSpPr>
        <p:spPr bwMode="auto">
          <a:xfrm>
            <a:off x="177800" y="908050"/>
            <a:ext cx="8858696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100"/>
              </a:spcBef>
              <a:buFont typeface="Wingdings" pitchFamily="2" charset="2"/>
              <a:buChar char="ü"/>
            </a:pPr>
            <a:r>
              <a:rPr lang="ru-RU" altLang="ru-RU" sz="1600" dirty="0">
                <a:solidFill>
                  <a:srgbClr val="002060"/>
                </a:solidFill>
                <a:latin typeface="Franklin Gothic Book" pitchFamily="34" charset="0"/>
              </a:rPr>
              <a:t>        </a:t>
            </a:r>
            <a:r>
              <a:rPr lang="ru-RU" altLang="ru-RU" dirty="0">
                <a:solidFill>
                  <a:srgbClr val="002060"/>
                </a:solidFill>
                <a:latin typeface="Franklin Gothic Book" pitchFamily="34" charset="0"/>
              </a:rPr>
              <a:t>Индивидуальный лицевой счет дополняется разделом «Сведения о трудовой деятельности» (мероприятие – прием, увольнение, перевод, наименование должности (профессии), основание (дата и номер приказа, а также сведения о подаче зарегистрированным лицом о продолжении ведения работодателем трудовой книжки, либо о предоставлении работодателем ему сведений о трудовой деятельности);</a:t>
            </a:r>
          </a:p>
          <a:p>
            <a:pPr algn="just">
              <a:spcBef>
                <a:spcPts val="100"/>
              </a:spcBef>
              <a:buFont typeface="Arial" charset="0"/>
              <a:buNone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ts val="100"/>
              </a:spcBef>
              <a:buFont typeface="Wingdings" pitchFamily="2" charset="2"/>
              <a:buChar char="ü"/>
            </a:pPr>
            <a:r>
              <a:rPr lang="ru-RU" altLang="ru-RU" dirty="0">
                <a:solidFill>
                  <a:srgbClr val="002060"/>
                </a:solidFill>
                <a:latin typeface="Franklin Gothic Book" pitchFamily="34" charset="0"/>
              </a:rPr>
              <a:t>       С 1 января 2020 работодатели представляют в ПФР ежемесячно до 15 числа месяца, следующего за месяцем, в котором имели место случаи приема на работу, перевода и увольнения, а также подача соответствующего заявления.  </a:t>
            </a:r>
          </a:p>
          <a:p>
            <a:pPr algn="just">
              <a:spcBef>
                <a:spcPts val="100"/>
              </a:spcBef>
              <a:buFont typeface="Wingdings" pitchFamily="2" charset="2"/>
              <a:buChar char="ü"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ts val="100"/>
              </a:spcBef>
              <a:buFont typeface="Wingdings" pitchFamily="2" charset="2"/>
              <a:buChar char="ü"/>
            </a:pPr>
            <a:r>
              <a:rPr lang="ru-RU" altLang="ru-RU" dirty="0">
                <a:solidFill>
                  <a:srgbClr val="002060"/>
                </a:solidFill>
                <a:latin typeface="Franklin Gothic Book" pitchFamily="34" charset="0"/>
              </a:rPr>
              <a:t>      При представлении сведений впервые в отношении зарегистрированного лица страхователь одновременно представляет сведения о его трудовой деятельности по состоянию на 1 января 2020 года у данного страхователя, а в случае если указанные случаи в течение 2020 года отсутствовали, то не позднее 15 февраля 2021 года;</a:t>
            </a:r>
          </a:p>
          <a:p>
            <a:pPr algn="just">
              <a:spcBef>
                <a:spcPts val="100"/>
              </a:spcBef>
              <a:buFont typeface="Arial" charset="0"/>
              <a:buNone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ts val="100"/>
              </a:spcBef>
              <a:buFont typeface="Wingdings" pitchFamily="2" charset="2"/>
              <a:buChar char="ü"/>
            </a:pPr>
            <a:r>
              <a:rPr lang="ru-RU" altLang="ru-RU" dirty="0">
                <a:solidFill>
                  <a:srgbClr val="002060"/>
                </a:solidFill>
                <a:latin typeface="Franklin Gothic Book" pitchFamily="34" charset="0"/>
              </a:rPr>
              <a:t>       Начиная с 1 января 2021, года – в случае перевода, подачи зарегистрированным лицом заявления сведения предоставляются  ежемесячно не позднее 15-го числа месяца, следующего за отчетным, а в случаях приема на работу и увольнения работника сведения на данного работника представляются не позднее рабочего дня следующего за днем издания соответствующего приказа (распоряжения);</a:t>
            </a: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endParaRPr lang="ru-RU" altLang="ru-RU" sz="12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16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1600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3072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2E9C27-8AF2-4160-8D7C-78AEF1501672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07950" y="0"/>
            <a:ext cx="2874963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7153086"/>
              </p:ext>
            </p:extLst>
          </p:nvPr>
        </p:nvGraphicFramePr>
        <p:xfrm>
          <a:off x="107950" y="-26988"/>
          <a:ext cx="9036496" cy="1227014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6496"/>
              </a:tblGrid>
              <a:tr h="70736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195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ИЗМЕНЕНИЯ, ВНОСИМЫЕ В ФЕДЕРАЛЬНЫЙ</a:t>
                      </a:r>
                      <a:r>
                        <a:rPr lang="ru-RU" sz="195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ЗАКОН ОТ 01.04.1996 № 27-ФЗ,</a:t>
                      </a:r>
                      <a:r>
                        <a:rPr lang="ru-RU" sz="195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95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НАПРАВЛЕННЫЕ НА РЕАЛИЗАЦИЮ</a:t>
                      </a:r>
                      <a:r>
                        <a:rPr lang="ru-RU" sz="1950" b="1" kern="120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r>
                        <a:rPr lang="ru-RU" sz="1950" b="1" kern="1200" baseline="0" dirty="0" smtClean="0">
                          <a:solidFill>
                            <a:srgbClr val="002060"/>
                          </a:solidFill>
                          <a:latin typeface="Franklin Gothic Book" pitchFamily="34" charset="0"/>
                          <a:ea typeface="+mn-ea"/>
                          <a:cs typeface="Times New Roman" panose="02020603050405020304" pitchFamily="18" charset="0"/>
                        </a:rPr>
                        <a:t>«ЭЛЕКТРОННАЯ ТРУДОВАЯ КНИЖКА»</a:t>
                      </a:r>
                      <a:endParaRPr lang="ru-RU" sz="1950" b="1" kern="1200" dirty="0" smtClean="0">
                        <a:solidFill>
                          <a:srgbClr val="002060"/>
                        </a:solidFill>
                        <a:latin typeface="Franklin Gothic Book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27" marR="91427" marT="45817" marB="45817">
                    <a:noFill/>
                  </a:tcPr>
                </a:tc>
              </a:tr>
            </a:tbl>
          </a:graphicData>
        </a:graphic>
      </p:graphicFrame>
      <p:sp>
        <p:nvSpPr>
          <p:cNvPr id="32772" name="Объект 2"/>
          <p:cNvSpPr txBox="1">
            <a:spLocks/>
          </p:cNvSpPr>
          <p:nvPr/>
        </p:nvSpPr>
        <p:spPr bwMode="auto">
          <a:xfrm>
            <a:off x="107950" y="1196975"/>
            <a:ext cx="88565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altLang="ru-RU" sz="1950" dirty="0">
                <a:solidFill>
                  <a:srgbClr val="002060"/>
                </a:solidFill>
                <a:latin typeface="Franklin Gothic Book" pitchFamily="34" charset="0"/>
              </a:rPr>
              <a:t>         Работодатель, с численностью 25 и более лиц, представляет сведения о трудовой деятельности в форме электронного документа, подписанного усиленной квалифицированной электронной подписью.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altLang="ru-RU" sz="1950" dirty="0">
                <a:solidFill>
                  <a:srgbClr val="002060"/>
                </a:solidFill>
                <a:latin typeface="Franklin Gothic Book" pitchFamily="34" charset="0"/>
              </a:rPr>
              <a:t>         Для работодателей, которые не подключены к электронному документообороту, ПФР разрабатывает сервис для формирования отчетности в электронном виде, который будет предоставляться работодателям на безвозмездной основе;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altLang="ru-RU" sz="1950" dirty="0">
                <a:solidFill>
                  <a:srgbClr val="002060"/>
                </a:solidFill>
                <a:latin typeface="Franklin Gothic Book" pitchFamily="34" charset="0"/>
              </a:rPr>
              <a:t>       За нарушения представления сведений о трудовой    деятельности, должностное лицо страхователя привлекается к административной ответственности за нарушение трудового законодательства;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80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r>
              <a:rPr lang="ru-RU" altLang="ru-RU" sz="1950" dirty="0">
                <a:solidFill>
                  <a:srgbClr val="002060"/>
                </a:solidFill>
                <a:latin typeface="Franklin Gothic Book" pitchFamily="34" charset="0"/>
              </a:rPr>
              <a:t>       Информацию о непредставлении в установленный срок либо представлении неполных и (или) недостоверных сведений о трудовой деятельности работающих лиц территориальный орган ПФР направляет в </a:t>
            </a:r>
            <a:r>
              <a:rPr lang="ru-RU" altLang="ru-RU" sz="1950" dirty="0" err="1">
                <a:solidFill>
                  <a:srgbClr val="002060"/>
                </a:solidFill>
                <a:latin typeface="Franklin Gothic Book" pitchFamily="34" charset="0"/>
              </a:rPr>
              <a:t>Роструд</a:t>
            </a:r>
            <a:r>
              <a:rPr lang="ru-RU" altLang="ru-RU" sz="1950" dirty="0">
                <a:solidFill>
                  <a:srgbClr val="002060"/>
                </a:solidFill>
                <a:latin typeface="Franklin Gothic Book" pitchFamily="34" charset="0"/>
              </a:rPr>
              <a:t> и его территориальным органам (государственным инспекциям труда), в порядке межведомственного взаимодействия. </a:t>
            </a:r>
          </a:p>
          <a:p>
            <a:pPr algn="just">
              <a:spcBef>
                <a:spcPct val="20000"/>
              </a:spcBef>
              <a:buFont typeface="Arial" charset="0"/>
              <a:buNone/>
            </a:pPr>
            <a:endParaRPr lang="ru-RU" altLang="ru-RU" sz="1950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endParaRPr lang="ru-RU" altLang="ru-RU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just">
              <a:spcBef>
                <a:spcPct val="20000"/>
              </a:spcBef>
              <a:buFont typeface="Wingdings" pitchFamily="2" charset="2"/>
              <a:buChar char="ü"/>
            </a:pPr>
            <a:endParaRPr lang="ru-RU" altLang="ru-RU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32773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875463" y="6519863"/>
            <a:ext cx="2133600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AEACE5-7528-4F84-A9CC-82C1685A8A15}" type="slidenum">
              <a:rPr lang="ru-RU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825" y="0"/>
            <a:ext cx="3168650" cy="260350"/>
          </a:xfrm>
          <a:prstGeom prst="rect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4818" name="AutoShape 2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4819" name="AutoShape 4" descr="https://praxiscom.ru/wp-content/uploads/original.pn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88350" y="6526213"/>
            <a:ext cx="582613" cy="215900"/>
          </a:xfrm>
        </p:spPr>
        <p:txBody>
          <a:bodyPr/>
          <a:lstStyle/>
          <a:p>
            <a:pPr algn="l">
              <a:defRPr/>
            </a:pPr>
            <a:fld id="{A401296D-7D88-4CA7-A014-FA26B4CB13BE}" type="slidenum">
              <a:rPr lang="ru-RU"/>
              <a:pPr algn="l">
                <a:defRPr/>
              </a:pPr>
              <a:t>9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950" y="355600"/>
          <a:ext cx="8928991" cy="5431095"/>
        </p:xfrm>
        <a:graphic>
          <a:graphicData uri="http://schemas.openxmlformats.org/drawingml/2006/table">
            <a:tbl>
              <a:tblPr/>
              <a:tblGrid>
                <a:gridCol w="351265"/>
                <a:gridCol w="515630"/>
                <a:gridCol w="285485"/>
                <a:gridCol w="561415"/>
                <a:gridCol w="731318"/>
                <a:gridCol w="390322"/>
                <a:gridCol w="338533"/>
                <a:gridCol w="1152377"/>
                <a:gridCol w="426183"/>
                <a:gridCol w="302672"/>
                <a:gridCol w="728855"/>
                <a:gridCol w="728855"/>
                <a:gridCol w="265935"/>
                <a:gridCol w="45177"/>
                <a:gridCol w="735853"/>
                <a:gridCol w="144981"/>
                <a:gridCol w="432048"/>
                <a:gridCol w="151826"/>
                <a:gridCol w="590963"/>
                <a:gridCol w="49298"/>
              </a:tblGrid>
              <a:tr h="187320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ru-RU" sz="12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СЗВ-ТД</a:t>
                      </a:r>
                      <a:endParaRPr lang="ru-RU" sz="1200" b="0" i="0" u="sng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157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ПРОЕКТ Сведения о трудовой деятельности зарегистрированного лица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страхователе: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Регистрационный номер в ПФР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Работодатель (наименование)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ИНН                                           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КПП                                                 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483">
                <a:tc gridSpan="3">
                  <a:txBody>
                    <a:bodyPr/>
                    <a:lstStyle/>
                    <a:p>
                      <a:pPr algn="ctr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СНИЛС  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Фамилия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Имя         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320">
                <a:tc gridSpan="20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Отчество  ______________________________________________________________________________________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483">
                <a:tc gridSpan="3"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Подано заявление о продолжении ведения трудовой книжки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739"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дата подачи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Признак отмены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Подано заявление о представлении сведений о трудовой деятельности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дата подачи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Признак отмены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48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Отчетный период: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месяц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920">
                <a:tc gridSpan="15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(01 – январь, 02 – февраль, 03 – март, 04 – апрель, 05 – май, 06 – июнь, 07 – июль, 08 – август, 09 – сентябрь, 10 – октябрь, 11 – ноябрь, 12 – декабрь)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670">
                <a:tc>
                  <a:txBody>
                    <a:bodyPr/>
                    <a:lstStyle/>
                    <a:p>
                      <a:pPr algn="l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800" dirty="0" smtClean="0"/>
                    </a:p>
                    <a:p>
                      <a:endParaRPr lang="ru-RU" sz="800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№№ п/п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Признак отмены мероприятия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трудовой деятельности зарегистрированного лица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4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 (число,  месяц, год) приема, перевода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увольнения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мероприятия (прием, перевод, приостановление, увольнение)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Основание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Должность, профессия, специальность, 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квалификация, структурное подразделение</a:t>
                      </a:r>
                    </a:p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Вид поручаемой работы</a:t>
                      </a:r>
                    </a:p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Статья, пункт   Трудового кодекса РФ, федерального закона, причины при увольнении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документа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Номер документа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9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5870</Words>
  <Application>Microsoft Office PowerPoint</Application>
  <PresentationFormat>Экран (4:3)</PresentationFormat>
  <Paragraphs>496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Журкова Юлия Сергеевна2</dc:creator>
  <cp:lastModifiedBy>046SeverovostokovaTV</cp:lastModifiedBy>
  <cp:revision>232</cp:revision>
  <cp:lastPrinted>2019-12-17T12:06:51Z</cp:lastPrinted>
  <dcterms:created xsi:type="dcterms:W3CDTF">2019-06-10T07:14:06Z</dcterms:created>
  <dcterms:modified xsi:type="dcterms:W3CDTF">2019-12-19T10:27:55Z</dcterms:modified>
</cp:coreProperties>
</file>